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256" r:id="rId2"/>
    <p:sldId id="257" r:id="rId3"/>
    <p:sldId id="267" r:id="rId4"/>
    <p:sldId id="722" r:id="rId5"/>
    <p:sldId id="723" r:id="rId6"/>
    <p:sldId id="564" r:id="rId7"/>
    <p:sldId id="895" r:id="rId8"/>
    <p:sldId id="567" r:id="rId9"/>
    <p:sldId id="568" r:id="rId10"/>
    <p:sldId id="1598" r:id="rId11"/>
    <p:sldId id="1615" r:id="rId12"/>
    <p:sldId id="707" r:id="rId13"/>
    <p:sldId id="731" r:id="rId14"/>
    <p:sldId id="896" r:id="rId15"/>
    <p:sldId id="882" r:id="rId16"/>
    <p:sldId id="1626" r:id="rId17"/>
    <p:sldId id="1617" r:id="rId18"/>
    <p:sldId id="1618" r:id="rId19"/>
    <p:sldId id="1619" r:id="rId20"/>
    <p:sldId id="1620" r:id="rId21"/>
    <p:sldId id="1621" r:id="rId22"/>
    <p:sldId id="1622" r:id="rId23"/>
    <p:sldId id="1623" r:id="rId24"/>
    <p:sldId id="1627" r:id="rId25"/>
    <p:sldId id="1625" r:id="rId26"/>
    <p:sldId id="1616" r:id="rId27"/>
    <p:sldId id="1608" r:id="rId28"/>
    <p:sldId id="1607" r:id="rId29"/>
    <p:sldId id="1605" r:id="rId30"/>
    <p:sldId id="1614" r:id="rId31"/>
    <p:sldId id="1632" r:id="rId32"/>
    <p:sldId id="613" r:id="rId33"/>
    <p:sldId id="103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944" userDrawn="1">
          <p15:clr>
            <a:srgbClr val="A4A3A4"/>
          </p15:clr>
        </p15:guide>
        <p15:guide id="3" pos="3840" userDrawn="1">
          <p15:clr>
            <a:srgbClr val="A4A3A4"/>
          </p15:clr>
        </p15:guide>
        <p15:guide id="4" pos="600" userDrawn="1">
          <p15:clr>
            <a:srgbClr val="A4A3A4"/>
          </p15:clr>
        </p15:guide>
        <p15:guide id="5" pos="7080" userDrawn="1">
          <p15:clr>
            <a:srgbClr val="A4A3A4"/>
          </p15:clr>
        </p15:guide>
        <p15:guide id="6" orient="horz" pos="38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en, Jill" initials="GJ" lastIdx="1" clrIdx="0">
    <p:extLst>
      <p:ext uri="{19B8F6BF-5375-455C-9EA6-DF929625EA0E}">
        <p15:presenceInfo xmlns:p15="http://schemas.microsoft.com/office/powerpoint/2012/main" userId="S::Jill.Green@otsuka-us.com::9c6371b7-6eda-4579-ac5e-696d3ae537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4D49"/>
    <a:srgbClr val="6FBBC5"/>
    <a:srgbClr val="152C51"/>
    <a:srgbClr val="221D59"/>
    <a:srgbClr val="FFFFFF"/>
    <a:srgbClr val="8F8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9467"/>
    <p:restoredTop sz="94694"/>
  </p:normalViewPr>
  <p:slideViewPr>
    <p:cSldViewPr snapToGrid="0" snapToObjects="1" showGuides="1">
      <p:cViewPr varScale="1">
        <p:scale>
          <a:sx n="128" d="100"/>
          <a:sy n="128" d="100"/>
        </p:scale>
        <p:origin x="872" y="176"/>
      </p:cViewPr>
      <p:guideLst>
        <p:guide orient="horz" pos="2160"/>
        <p:guide pos="1944"/>
        <p:guide pos="3840"/>
        <p:guide pos="600"/>
        <p:guide pos="7080"/>
        <p:guide orient="horz" pos="3864"/>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171" d="100"/>
          <a:sy n="171" d="100"/>
        </p:scale>
        <p:origin x="655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13T08:43:00.776" idx="1">
    <p:pos x="7328" y="61"/>
    <p:text>MRC Reviewer: Email from Dr. Guay-Woodford granting permission to utilize her intellectual property attached to this submission.</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D4A98-B7C6-7C4D-A648-33A043AA2301}" type="datetimeFigureOut">
              <a:rPr lang="en-US" smtClean="0"/>
              <a:t>10/18/24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F54990-D135-6947-8396-16FAD45EDFB8}" type="slidenum">
              <a:rPr lang="en-US" smtClean="0"/>
              <a:t>‹#›</a:t>
            </a:fld>
            <a:endParaRPr lang="en-US"/>
          </a:p>
        </p:txBody>
      </p:sp>
    </p:spTree>
    <p:extLst>
      <p:ext uri="{BB962C8B-B14F-4D97-AF65-F5344CB8AC3E}">
        <p14:creationId xmlns:p14="http://schemas.microsoft.com/office/powerpoint/2010/main" val="310727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Narrow" panose="020B0604020202020204" pitchFamily="34" charset="0"/>
              <a:cs typeface="Arial Narrow" panose="020B0604020202020204" pitchFamily="34" charset="0"/>
            </a:endParaRPr>
          </a:p>
        </p:txBody>
      </p:sp>
      <p:sp>
        <p:nvSpPr>
          <p:cNvPr id="4" name="Slide Number Placeholder 3"/>
          <p:cNvSpPr>
            <a:spLocks noGrp="1"/>
          </p:cNvSpPr>
          <p:nvPr>
            <p:ph type="sldNum" sz="quarter" idx="5"/>
          </p:nvPr>
        </p:nvSpPr>
        <p:spPr/>
        <p:txBody>
          <a:bodyPr/>
          <a:lstStyle/>
          <a:p>
            <a:fld id="{58F54990-D135-6947-8396-16FAD45EDFB8}" type="slidenum">
              <a:rPr lang="en-US" smtClean="0"/>
              <a:t>3</a:t>
            </a:fld>
            <a:endParaRPr lang="en-US"/>
          </a:p>
        </p:txBody>
      </p:sp>
    </p:spTree>
    <p:extLst>
      <p:ext uri="{BB962C8B-B14F-4D97-AF65-F5344CB8AC3E}">
        <p14:creationId xmlns:p14="http://schemas.microsoft.com/office/powerpoint/2010/main" val="2412268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p:cNvSpPr>
          <p:nvPr>
            <p:ph type="sldImg"/>
          </p:nvPr>
        </p:nvSpPr>
        <p:spPr>
          <a:xfrm>
            <a:off x="647700" y="835025"/>
            <a:ext cx="5564188" cy="3130550"/>
          </a:xfrm>
          <a:solidFill>
            <a:srgbClr val="FFFFFF"/>
          </a:solidFill>
          <a:ln/>
        </p:spPr>
      </p:sp>
      <p:sp>
        <p:nvSpPr>
          <p:cNvPr id="23554" name="Rectangle 3"/>
          <p:cNvSpPr>
            <a:spLocks noGrp="1" noChangeArrowheads="1"/>
          </p:cNvSpPr>
          <p:nvPr>
            <p:ph type="body" idx="1"/>
          </p:nvPr>
        </p:nvSpPr>
        <p:spPr>
          <a:xfrm>
            <a:off x="647700" y="4328561"/>
            <a:ext cx="5564188" cy="4116387"/>
          </a:xfrm>
          <a:solidFill>
            <a:srgbClr val="FFFFFF"/>
          </a:solidFill>
          <a:ln/>
          <a:extLst>
            <a:ext uri="{FAA26D3D-D897-4be2-8F04-BA451C77F1D7}">
              <ma14:placeholderFlag xmlns:ma14="http://schemas.microsoft.com/office/mac/drawingml/2011/main" xmlns="" val="1"/>
            </a:ext>
            <a:ext uri="{91240B29-F687-4f45-9708-019B960494DF}">
              <a14:hiddenLine xmlns="" xmlns:a14="http://schemas.microsoft.com/office/drawing/2010/main" w="9525">
                <a:solidFill>
                  <a:srgbClr val="000000"/>
                </a:solidFill>
                <a:miter lim="800000"/>
                <a:headEnd/>
                <a:tailEnd/>
              </a14:hiddenLine>
            </a:ext>
          </a:extLst>
        </p:spPr>
        <p:txBody>
          <a:bodyPr/>
          <a:lstStyle/>
          <a:p>
            <a:pPr marL="228600" indent="-228600" eaLnBrk="1" hangingPunct="1"/>
            <a:r>
              <a:rPr lang="en-US" dirty="0">
                <a:latin typeface="Arial Narrow" charset="0"/>
                <a:ea typeface="ＭＳ Ｐゴシック" charset="0"/>
                <a:cs typeface="Arial Narrow" charset="0"/>
              </a:rPr>
              <a:t>PKD1 / PKD2 / GANAB and several other rarer disease genes</a:t>
            </a:r>
          </a:p>
        </p:txBody>
      </p:sp>
    </p:spTree>
    <p:extLst>
      <p:ext uri="{BB962C8B-B14F-4D97-AF65-F5344CB8AC3E}">
        <p14:creationId xmlns:p14="http://schemas.microsoft.com/office/powerpoint/2010/main" val="2294005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r>
              <a:rPr lang="en-US" dirty="0">
                <a:latin typeface="Arial Narrow" pitchFamily="-111" charset="0"/>
                <a:ea typeface="Arial Narrow" pitchFamily="-111" charset="0"/>
                <a:cs typeface="Arial Narrow" pitchFamily="-111" charset="0"/>
              </a:rPr>
              <a:t>Early onset</a:t>
            </a:r>
          </a:p>
          <a:p>
            <a:pPr marL="171450" indent="-171450">
              <a:buFont typeface="Arial" panose="020B0604020202020204" pitchFamily="34" charset="0"/>
              <a:buChar char="•"/>
            </a:pPr>
            <a:r>
              <a:rPr lang="en-US" dirty="0">
                <a:latin typeface="Arial Narrow" pitchFamily="-111" charset="0"/>
                <a:ea typeface="Arial Narrow" pitchFamily="-111" charset="0"/>
                <a:cs typeface="Arial Narrow" pitchFamily="-111" charset="0"/>
              </a:rPr>
              <a:t>Rapidly progressive PKD, up to 25% progress to ESKD by end of adolescence </a:t>
            </a:r>
          </a:p>
          <a:p>
            <a:endParaRPr lang="en-US" dirty="0">
              <a:latin typeface="Arial Narrow" pitchFamily="-111" charset="0"/>
              <a:ea typeface="Arial Narrow" pitchFamily="-111" charset="0"/>
              <a:cs typeface="Arial Narrow" pitchFamily="-111" charset="0"/>
            </a:endParaRPr>
          </a:p>
          <a:p>
            <a:r>
              <a:rPr lang="en-US" dirty="0">
                <a:latin typeface="Arial Narrow" pitchFamily="-111" charset="0"/>
                <a:ea typeface="Arial Narrow" pitchFamily="-111" charset="0"/>
                <a:cs typeface="Arial Narrow" pitchFamily="-111" charset="0"/>
              </a:rPr>
              <a:t>Childhood PKD </a:t>
            </a:r>
          </a:p>
          <a:p>
            <a:pPr marL="171450" indent="-171450">
              <a:buFont typeface="Arial" panose="020B0604020202020204" pitchFamily="34" charset="0"/>
              <a:buChar char="•"/>
            </a:pPr>
            <a:r>
              <a:rPr lang="en-US" dirty="0">
                <a:latin typeface="Arial Narrow" pitchFamily="-111" charset="0"/>
                <a:ea typeface="Arial Narrow" pitchFamily="-111" charset="0"/>
                <a:cs typeface="Arial Narrow" pitchFamily="-111" charset="0"/>
              </a:rPr>
              <a:t>Asymmetry</a:t>
            </a:r>
          </a:p>
          <a:p>
            <a:pPr marL="171450" indent="-171450">
              <a:buFont typeface="Arial" panose="020B0604020202020204" pitchFamily="34" charset="0"/>
              <a:buChar char="•"/>
            </a:pPr>
            <a:r>
              <a:rPr lang="en-US" dirty="0">
                <a:latin typeface="Arial Narrow" pitchFamily="-111" charset="0"/>
                <a:ea typeface="Arial Narrow" pitchFamily="-111" charset="0"/>
                <a:cs typeface="Arial Narrow" pitchFamily="-111" charset="0"/>
              </a:rPr>
              <a:t>Proteinuria/hematuria – more common than in adults</a:t>
            </a:r>
          </a:p>
        </p:txBody>
      </p:sp>
      <p:sp>
        <p:nvSpPr>
          <p:cNvPr id="25604" name="Slide Number Placeholder 3"/>
          <p:cNvSpPr>
            <a:spLocks noGrp="1"/>
          </p:cNvSpPr>
          <p:nvPr>
            <p:ph type="sldNum" sz="quarter" idx="5"/>
          </p:nvPr>
        </p:nvSpPr>
        <p:spPr>
          <a:noFill/>
        </p:spPr>
        <p:txBody>
          <a:bodyPr/>
          <a:lstStyle/>
          <a:p>
            <a:fld id="{68A72C9A-EC1C-954C-8543-35C94178096B}" type="slidenum">
              <a:rPr lang="en-US" smtClean="0">
                <a:latin typeface="Arial" pitchFamily="-111" charset="0"/>
                <a:ea typeface="ＭＳ Ｐゴシック" pitchFamily="-111" charset="-128"/>
                <a:cs typeface="ＭＳ Ｐゴシック" pitchFamily="-111" charset="-128"/>
              </a:rPr>
              <a:pPr/>
              <a:t>13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81538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40B0EAB-8D52-B84A-A944-41F6DE3B6388}" type="slidenum">
              <a:rPr lang="en-US"/>
              <a:pPr/>
              <a:t>14</a:t>
            </a:fld>
            <a:endParaRPr lang="en-US"/>
          </a:p>
        </p:txBody>
      </p:sp>
      <p:sp>
        <p:nvSpPr>
          <p:cNvPr id="19459" name="Rectangle 2"/>
          <p:cNvSpPr>
            <a:spLocks noGrp="1" noRot="1" noChangeAspect="1" noChangeArrowheads="1"/>
          </p:cNvSpPr>
          <p:nvPr>
            <p:ph type="sldImg"/>
          </p:nvPr>
        </p:nvSpPr>
        <p:spPr>
          <a:xfrm>
            <a:off x="647700" y="835025"/>
            <a:ext cx="5564188" cy="3130550"/>
          </a:xfrm>
          <a:solidFill>
            <a:srgbClr val="FFFFFF"/>
          </a:solidFill>
          <a:ln/>
        </p:spPr>
      </p:sp>
      <p:sp>
        <p:nvSpPr>
          <p:cNvPr id="19460" name="Rectangle 3"/>
          <p:cNvSpPr>
            <a:spLocks noGrp="1" noChangeArrowheads="1"/>
          </p:cNvSpPr>
          <p:nvPr>
            <p:ph type="body" idx="1"/>
          </p:nvPr>
        </p:nvSpPr>
        <p:spPr>
          <a:xfrm>
            <a:off x="647700" y="4341813"/>
            <a:ext cx="5564188" cy="4116387"/>
          </a:xfrm>
          <a:solidFill>
            <a:srgbClr val="FFFFFF"/>
          </a:solidFill>
          <a:ln/>
        </p:spPr>
        <p:txBody>
          <a:bodyPr/>
          <a:lstStyle/>
          <a:p>
            <a:pPr marL="228600" indent="-228600" defTabSz="746125" eaLnBrk="1" hangingPunct="1">
              <a:buSzPct val="75000"/>
              <a:buFont typeface="Wingdings" pitchFamily="-111" charset="2"/>
              <a:buNone/>
            </a:pPr>
            <a:r>
              <a:rPr lang="en-US" dirty="0">
                <a:latin typeface="Arial Narrow" panose="020B0604020202020204" pitchFamily="34" charset="0"/>
                <a:ea typeface="ＭＳ Ｐゴシック" pitchFamily="-111" charset="-128"/>
                <a:cs typeface="Arial Narrow" panose="020B0604020202020204" pitchFamily="34" charset="0"/>
              </a:rPr>
              <a:t>These data compiled from adult studies</a:t>
            </a:r>
          </a:p>
        </p:txBody>
      </p:sp>
    </p:spTree>
    <p:extLst>
      <p:ext uri="{BB962C8B-B14F-4D97-AF65-F5344CB8AC3E}">
        <p14:creationId xmlns:p14="http://schemas.microsoft.com/office/powerpoint/2010/main" val="4143799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8E11089-D348-F743-B7AA-FB954ECDDE31}" type="slidenum">
              <a:rPr lang="en-US" sz="1200"/>
              <a:pPr/>
              <a:t>15</a:t>
            </a:fld>
            <a:endParaRPr lang="en-US" sz="1200"/>
          </a:p>
        </p:txBody>
      </p:sp>
      <p:sp>
        <p:nvSpPr>
          <p:cNvPr id="40963" name="Rectangle 2"/>
          <p:cNvSpPr>
            <a:spLocks noGrp="1" noRot="1" noChangeAspect="1" noChangeArrowheads="1"/>
          </p:cNvSpPr>
          <p:nvPr>
            <p:ph type="sldImg"/>
          </p:nvPr>
        </p:nvSpPr>
        <p:spPr>
          <a:xfrm>
            <a:off x="647700" y="835025"/>
            <a:ext cx="5564188" cy="3130550"/>
          </a:xfrm>
          <a:solidFill>
            <a:srgbClr val="FFFFFF"/>
          </a:solidFill>
          <a:ln/>
        </p:spPr>
      </p:sp>
      <p:sp>
        <p:nvSpPr>
          <p:cNvPr id="40964" name="Rectangle 3"/>
          <p:cNvSpPr>
            <a:spLocks noGrp="1" noChangeArrowheads="1"/>
          </p:cNvSpPr>
          <p:nvPr>
            <p:ph type="body" idx="1"/>
          </p:nvPr>
        </p:nvSpPr>
        <p:spPr>
          <a:xfrm>
            <a:off x="647700" y="4341813"/>
            <a:ext cx="5564188" cy="4116387"/>
          </a:xfrm>
          <a:solidFill>
            <a:srgbClr val="FFFFFF"/>
          </a:solidFill>
          <a:ln/>
          <a:extLst>
            <a:ext uri="{FAA26D3D-D897-4be2-8F04-BA451C77F1D7}">
              <ma14:placeholderFlag xmlns:ma14="http://schemas.microsoft.com/office/mac/drawingml/2011/main" xmlns="" val="1"/>
            </a:ext>
            <a:ext uri="{91240B29-F687-4f45-9708-019B960494DF}">
              <a14:hiddenLine xmlns="" xmlns:a14="http://schemas.microsoft.com/office/drawing/2010/main" w="9525">
                <a:solidFill>
                  <a:srgbClr val="000000"/>
                </a:solidFill>
                <a:miter lim="800000"/>
                <a:headEnd/>
                <a:tailEnd/>
              </a14:hiddenLine>
            </a:ext>
          </a:extLst>
        </p:spPr>
        <p:txBody>
          <a:bodyPr/>
          <a:lstStyle/>
          <a:p>
            <a:pPr defTabSz="746125" eaLnBrk="1" hangingPunct="1"/>
            <a:endParaRPr lang="en-US" dirty="0">
              <a:latin typeface="Arial Narrow"/>
              <a:ea typeface="ＭＳ Ｐゴシック" charset="0"/>
              <a:cs typeface="Arial Narrow"/>
            </a:endParaRPr>
          </a:p>
        </p:txBody>
      </p:sp>
    </p:spTree>
    <p:extLst>
      <p:ext uri="{BB962C8B-B14F-4D97-AF65-F5344CB8AC3E}">
        <p14:creationId xmlns:p14="http://schemas.microsoft.com/office/powerpoint/2010/main" val="284538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8E11089-D348-F743-B7AA-FB954ECDDE31}" type="slidenum">
              <a:rPr lang="en-US" sz="1200"/>
              <a:pPr/>
              <a:t>16</a:t>
            </a:fld>
            <a:endParaRPr lang="en-US" sz="1200"/>
          </a:p>
        </p:txBody>
      </p:sp>
      <p:sp>
        <p:nvSpPr>
          <p:cNvPr id="40963" name="Rectangle 2"/>
          <p:cNvSpPr>
            <a:spLocks noGrp="1" noRot="1" noChangeAspect="1" noChangeArrowheads="1"/>
          </p:cNvSpPr>
          <p:nvPr>
            <p:ph type="sldImg"/>
          </p:nvPr>
        </p:nvSpPr>
        <p:spPr>
          <a:xfrm>
            <a:off x="647700" y="835025"/>
            <a:ext cx="5564188" cy="3130550"/>
          </a:xfrm>
          <a:solidFill>
            <a:srgbClr val="FFFFFF"/>
          </a:solidFill>
          <a:ln/>
        </p:spPr>
      </p:sp>
      <p:sp>
        <p:nvSpPr>
          <p:cNvPr id="40964" name="Rectangle 3"/>
          <p:cNvSpPr>
            <a:spLocks noGrp="1" noChangeArrowheads="1"/>
          </p:cNvSpPr>
          <p:nvPr>
            <p:ph type="body" idx="1"/>
          </p:nvPr>
        </p:nvSpPr>
        <p:spPr>
          <a:xfrm>
            <a:off x="647700" y="4341813"/>
            <a:ext cx="5564188" cy="4116387"/>
          </a:xfrm>
          <a:solidFill>
            <a:srgbClr val="FFFFFF"/>
          </a:solidFill>
          <a:ln/>
          <a:extLst>
            <a:ext uri="{FAA26D3D-D897-4be2-8F04-BA451C77F1D7}">
              <ma14:placeholderFlag xmlns=""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Lst>
        </p:spPr>
        <p:txBody>
          <a:bodyPr/>
          <a:lstStyle/>
          <a:p>
            <a:pPr defTabSz="746125" eaLnBrk="1" hangingPunct="1"/>
            <a:endParaRPr lang="en-US" dirty="0">
              <a:latin typeface="Arial Narrow"/>
              <a:ea typeface="ＭＳ Ｐゴシック" charset="0"/>
              <a:cs typeface="Arial Narrow"/>
            </a:endParaRPr>
          </a:p>
        </p:txBody>
      </p:sp>
    </p:spTree>
    <p:extLst>
      <p:ext uri="{BB962C8B-B14F-4D97-AF65-F5344CB8AC3E}">
        <p14:creationId xmlns:p14="http://schemas.microsoft.com/office/powerpoint/2010/main" val="1661600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5A21495-B109-8640-A478-F28FD77FB9E9}" type="slidenum">
              <a:rPr lang="en-US">
                <a:latin typeface="Arial" pitchFamily="-111" charset="0"/>
                <a:ea typeface="ＭＳ Ｐゴシック" pitchFamily="-111" charset="-128"/>
                <a:cs typeface="ＭＳ Ｐゴシック" pitchFamily="-111" charset="-128"/>
              </a:rPr>
              <a:pPr/>
              <a:t>17</a:t>
            </a:fld>
            <a:endParaRPr lang="en-US">
              <a:latin typeface="Arial" pitchFamily="-111" charset="0"/>
              <a:ea typeface="ＭＳ Ｐゴシック" pitchFamily="-111" charset="-128"/>
              <a:cs typeface="ＭＳ Ｐゴシック" pitchFamily="-111" charset="-128"/>
            </a:endParaRPr>
          </a:p>
        </p:txBody>
      </p:sp>
      <p:sp>
        <p:nvSpPr>
          <p:cNvPr id="22531" name="Rectangle 2"/>
          <p:cNvSpPr>
            <a:spLocks noGrp="1" noRot="1" noChangeAspect="1" noChangeArrowheads="1"/>
          </p:cNvSpPr>
          <p:nvPr>
            <p:ph type="sldImg"/>
          </p:nvPr>
        </p:nvSpPr>
        <p:spPr>
          <a:xfrm>
            <a:off x="647700" y="835025"/>
            <a:ext cx="5564188" cy="3130550"/>
          </a:xfrm>
          <a:solidFill>
            <a:srgbClr val="FFFFFF"/>
          </a:solidFill>
          <a:ln/>
        </p:spPr>
      </p:sp>
      <p:sp>
        <p:nvSpPr>
          <p:cNvPr id="22532" name="Rectangle 3"/>
          <p:cNvSpPr>
            <a:spLocks noGrp="1" noChangeArrowheads="1"/>
          </p:cNvSpPr>
          <p:nvPr>
            <p:ph type="body" idx="1"/>
          </p:nvPr>
        </p:nvSpPr>
        <p:spPr>
          <a:xfrm>
            <a:off x="647700" y="4341813"/>
            <a:ext cx="5564188" cy="4116387"/>
          </a:xfrm>
          <a:solidFill>
            <a:srgbClr val="FFFFFF"/>
          </a:solidFill>
          <a:ln/>
        </p:spPr>
        <p:txBody>
          <a:bodyPr/>
          <a:lstStyle/>
          <a:p>
            <a:endParaRPr lang="en-US" dirty="0">
              <a:latin typeface="Arial Narrow" pitchFamily="-111" charset="0"/>
              <a:ea typeface="Arial Narrow" pitchFamily="-111" charset="0"/>
              <a:cs typeface="Arial Narrow" pitchFamily="-111" charset="0"/>
            </a:endParaRPr>
          </a:p>
        </p:txBody>
      </p:sp>
    </p:spTree>
    <p:extLst>
      <p:ext uri="{BB962C8B-B14F-4D97-AF65-F5344CB8AC3E}">
        <p14:creationId xmlns:p14="http://schemas.microsoft.com/office/powerpoint/2010/main" val="2815553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5A21495-B109-8640-A478-F28FD77FB9E9}" type="slidenum">
              <a:rPr lang="en-US">
                <a:latin typeface="Arial" pitchFamily="-111" charset="0"/>
                <a:ea typeface="ＭＳ Ｐゴシック" pitchFamily="-111" charset="-128"/>
                <a:cs typeface="ＭＳ Ｐゴシック" pitchFamily="-111" charset="-128"/>
              </a:rPr>
              <a:pPr/>
              <a:t>18</a:t>
            </a:fld>
            <a:endParaRPr lang="en-US">
              <a:latin typeface="Arial" pitchFamily="-111" charset="0"/>
              <a:ea typeface="ＭＳ Ｐゴシック" pitchFamily="-111" charset="-128"/>
              <a:cs typeface="ＭＳ Ｐゴシック" pitchFamily="-111" charset="-128"/>
            </a:endParaRPr>
          </a:p>
        </p:txBody>
      </p:sp>
      <p:sp>
        <p:nvSpPr>
          <p:cNvPr id="22531" name="Rectangle 2"/>
          <p:cNvSpPr>
            <a:spLocks noGrp="1" noRot="1" noChangeAspect="1" noChangeArrowheads="1"/>
          </p:cNvSpPr>
          <p:nvPr>
            <p:ph type="sldImg"/>
          </p:nvPr>
        </p:nvSpPr>
        <p:spPr>
          <a:xfrm>
            <a:off x="647700" y="835025"/>
            <a:ext cx="5564188" cy="3130550"/>
          </a:xfrm>
          <a:solidFill>
            <a:srgbClr val="FFFFFF"/>
          </a:solidFill>
          <a:ln/>
        </p:spPr>
      </p:sp>
      <p:sp>
        <p:nvSpPr>
          <p:cNvPr id="5" name="Notes Placeholder 1"/>
          <p:cNvSpPr>
            <a:spLocks noGrp="1"/>
          </p:cNvSpPr>
          <p:nvPr>
            <p:ph type="body" sz="quarter" idx="3"/>
          </p:nvPr>
        </p:nvSpPr>
        <p:spPr>
          <a:xfrm>
            <a:off x="685800" y="4343400"/>
            <a:ext cx="5486400" cy="4114800"/>
          </a:xfrm>
        </p:spPr>
        <p:txBody>
          <a:bodyPr/>
          <a:lstStyle/>
          <a:p>
            <a:endParaRPr lang="en-US" dirty="0">
              <a:latin typeface="Arial Narrow"/>
              <a:cs typeface="Arial Narrow"/>
            </a:endParaRPr>
          </a:p>
        </p:txBody>
      </p:sp>
    </p:spTree>
    <p:extLst>
      <p:ext uri="{BB962C8B-B14F-4D97-AF65-F5344CB8AC3E}">
        <p14:creationId xmlns:p14="http://schemas.microsoft.com/office/powerpoint/2010/main" val="4088219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D70809E-48EC-B64C-9CCC-79C730648DF8}" type="slidenum">
              <a:rPr lang="en-US">
                <a:latin typeface="Arial" pitchFamily="-111" charset="0"/>
                <a:ea typeface="ＭＳ Ｐゴシック" pitchFamily="-111" charset="-128"/>
                <a:cs typeface="ＭＳ Ｐゴシック" pitchFamily="-111" charset="-128"/>
              </a:rPr>
              <a:pPr/>
              <a:t>19</a:t>
            </a:fld>
            <a:endParaRPr lang="en-US">
              <a:latin typeface="Arial" pitchFamily="-111" charset="0"/>
              <a:ea typeface="ＭＳ Ｐゴシック" pitchFamily="-111" charset="-128"/>
              <a:cs typeface="ＭＳ Ｐゴシック" pitchFamily="-111" charset="-128"/>
            </a:endParaRPr>
          </a:p>
        </p:txBody>
      </p:sp>
      <p:sp>
        <p:nvSpPr>
          <p:cNvPr id="19459" name="Rectangle 2"/>
          <p:cNvSpPr>
            <a:spLocks noGrp="1" noRot="1" noChangeAspect="1" noChangeArrowheads="1"/>
          </p:cNvSpPr>
          <p:nvPr>
            <p:ph type="sldImg"/>
          </p:nvPr>
        </p:nvSpPr>
        <p:spPr>
          <a:xfrm>
            <a:off x="647700" y="835025"/>
            <a:ext cx="5564188" cy="3130550"/>
          </a:xfrm>
          <a:solidFill>
            <a:srgbClr val="FFFFFF"/>
          </a:solidFill>
          <a:ln/>
        </p:spPr>
      </p:sp>
      <p:sp>
        <p:nvSpPr>
          <p:cNvPr id="19460" name="Rectangle 3"/>
          <p:cNvSpPr>
            <a:spLocks noGrp="1" noChangeArrowheads="1"/>
          </p:cNvSpPr>
          <p:nvPr>
            <p:ph type="body" idx="1"/>
          </p:nvPr>
        </p:nvSpPr>
        <p:spPr>
          <a:xfrm>
            <a:off x="647700" y="4341813"/>
            <a:ext cx="5564188" cy="4116387"/>
          </a:xfrm>
          <a:solidFill>
            <a:srgbClr val="FFFFFF"/>
          </a:solidFill>
          <a:ln/>
        </p:spPr>
        <p:txBody>
          <a:bodyPr/>
          <a:lstStyle/>
          <a:p>
            <a:pPr defTabSz="746125" eaLnBrk="1" hangingPunct="1"/>
            <a:r>
              <a:rPr lang="en-US" dirty="0">
                <a:latin typeface="Arial Narrow"/>
                <a:ea typeface="Arial Narrow" pitchFamily="-111" charset="0"/>
                <a:cs typeface="Arial Narrow"/>
              </a:rPr>
              <a:t>Using EHR to establish</a:t>
            </a:r>
          </a:p>
          <a:p>
            <a:pPr marL="171450" indent="-171450" defTabSz="746125" eaLnBrk="1" hangingPunct="1">
              <a:buFont typeface="Arial" panose="020B0604020202020204" pitchFamily="34" charset="0"/>
              <a:buChar char="•"/>
            </a:pPr>
            <a:r>
              <a:rPr lang="en-US" dirty="0">
                <a:latin typeface="Arial Narrow"/>
                <a:ea typeface="Arial Narrow" pitchFamily="-111" charset="0"/>
                <a:cs typeface="Arial Narrow"/>
              </a:rPr>
              <a:t>Incidence – how many new babes born per year</a:t>
            </a:r>
          </a:p>
          <a:p>
            <a:pPr marL="171450" indent="-171450" defTabSz="746125" eaLnBrk="1" hangingPunct="1">
              <a:buFont typeface="Arial" panose="020B0604020202020204" pitchFamily="34" charset="0"/>
              <a:buChar char="•"/>
            </a:pPr>
            <a:r>
              <a:rPr lang="en-US" dirty="0">
                <a:latin typeface="Arial Narrow"/>
                <a:ea typeface="Arial Narrow" pitchFamily="-111" charset="0"/>
                <a:cs typeface="Arial Narrow"/>
              </a:rPr>
              <a:t>Prevalence – how many patients currently alive</a:t>
            </a:r>
          </a:p>
          <a:p>
            <a:pPr marL="171450" indent="-171450" defTabSz="746125" eaLnBrk="1" hangingPunct="1">
              <a:buFont typeface="Arial" panose="020B0604020202020204" pitchFamily="34" charset="0"/>
              <a:buChar char="•"/>
            </a:pPr>
            <a:r>
              <a:rPr lang="en-US" dirty="0">
                <a:latin typeface="Arial Narrow"/>
                <a:ea typeface="Arial Narrow" pitchFamily="-111" charset="0"/>
                <a:cs typeface="Arial Narrow"/>
              </a:rPr>
              <a:t>Perinatal mortality</a:t>
            </a:r>
          </a:p>
        </p:txBody>
      </p:sp>
    </p:spTree>
    <p:extLst>
      <p:ext uri="{BB962C8B-B14F-4D97-AF65-F5344CB8AC3E}">
        <p14:creationId xmlns:p14="http://schemas.microsoft.com/office/powerpoint/2010/main" val="1667683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D3D7A1D-298F-EE43-AE2D-DCBC3859C62D}" type="slidenum">
              <a:rPr lang="en-US" sz="1200"/>
              <a:pPr algn="r"/>
              <a:t>20</a:t>
            </a:fld>
            <a:endParaRPr lang="en-US" sz="1200"/>
          </a:p>
        </p:txBody>
      </p:sp>
      <p:sp>
        <p:nvSpPr>
          <p:cNvPr id="29698" name="Rectangle 2"/>
          <p:cNvSpPr>
            <a:spLocks noGrp="1" noRot="1" noChangeAspect="1" noChangeArrowheads="1" noTextEdit="1"/>
          </p:cNvSpPr>
          <p:nvPr>
            <p:ph type="sldImg"/>
          </p:nvPr>
        </p:nvSpPr>
        <p:spPr>
          <a:xfrm>
            <a:off x="647700" y="835025"/>
            <a:ext cx="5564188" cy="3130550"/>
          </a:xfrm>
          <a:solidFill>
            <a:srgbClr val="FFFFFF"/>
          </a:solidFill>
          <a:ln/>
        </p:spPr>
      </p:sp>
      <p:sp>
        <p:nvSpPr>
          <p:cNvPr id="29699" name="Rectangle 3"/>
          <p:cNvSpPr>
            <a:spLocks noGrp="1" noChangeArrowheads="1"/>
          </p:cNvSpPr>
          <p:nvPr>
            <p:ph type="body" idx="1"/>
          </p:nvPr>
        </p:nvSpPr>
        <p:spPr>
          <a:xfrm>
            <a:off x="647700" y="4343400"/>
            <a:ext cx="5564188" cy="4116388"/>
          </a:xfrm>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746125"/>
            <a:endParaRPr lang="en-US" dirty="0">
              <a:latin typeface="Arial Narrow" charset="0"/>
              <a:ea typeface="ＭＳ Ｐゴシック" charset="0"/>
              <a:cs typeface="ＭＳ Ｐゴシック" charset="0"/>
            </a:endParaRPr>
          </a:p>
        </p:txBody>
      </p:sp>
      <p:sp>
        <p:nvSpPr>
          <p:cNvPr id="29700"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5D0984E-921B-934E-9102-A7EEB530B00C}" type="slidenum">
              <a:rPr lang="en-US" sz="1200"/>
              <a:pPr/>
              <a:t>20</a:t>
            </a:fld>
            <a:endParaRPr lang="en-US" sz="1200"/>
          </a:p>
        </p:txBody>
      </p:sp>
    </p:spTree>
    <p:extLst>
      <p:ext uri="{BB962C8B-B14F-4D97-AF65-F5344CB8AC3E}">
        <p14:creationId xmlns:p14="http://schemas.microsoft.com/office/powerpoint/2010/main" val="3956869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AF0D76B-4B89-6642-898D-3364E6941EB5}" type="slidenum">
              <a:rPr lang="en-US"/>
              <a:pPr/>
              <a:t>21</a:t>
            </a:fld>
            <a:endParaRPr lang="en-US"/>
          </a:p>
        </p:txBody>
      </p:sp>
      <p:sp>
        <p:nvSpPr>
          <p:cNvPr id="6451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64516" name="Rectangle 3"/>
          <p:cNvSpPr>
            <a:spLocks noGrp="1" noChangeArrowheads="1"/>
          </p:cNvSpPr>
          <p:nvPr>
            <p:ph type="body" idx="1"/>
          </p:nvPr>
        </p:nvSpPr>
        <p:spPr>
          <a:xfrm>
            <a:off x="380999" y="4400550"/>
            <a:ext cx="6095999" cy="3600450"/>
          </a:xfrm>
          <a:solidFill>
            <a:srgbClr val="FFFFFF"/>
          </a:solidFill>
          <a:ln/>
        </p:spPr>
        <p:txBody>
          <a:bodyPr/>
          <a:lstStyle/>
          <a:p>
            <a:endParaRPr lang="en-US" dirty="0">
              <a:latin typeface="Arial Narrow"/>
              <a:ea typeface="ＭＳ Ｐゴシック" pitchFamily="-111" charset="-128"/>
              <a:cs typeface="Arial Narrow"/>
            </a:endParaRPr>
          </a:p>
        </p:txBody>
      </p:sp>
    </p:spTree>
    <p:extLst>
      <p:ext uri="{BB962C8B-B14F-4D97-AF65-F5344CB8AC3E}">
        <p14:creationId xmlns:p14="http://schemas.microsoft.com/office/powerpoint/2010/main" val="3557914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40B0EAB-8D52-B84A-A944-41F6DE3B6388}" type="slidenum">
              <a:rPr lang="en-US"/>
              <a:pPr/>
              <a:t>4</a:t>
            </a:fld>
            <a:endParaRPr lang="en-US"/>
          </a:p>
        </p:txBody>
      </p:sp>
      <p:sp>
        <p:nvSpPr>
          <p:cNvPr id="19459" name="Rectangle 2"/>
          <p:cNvSpPr>
            <a:spLocks noGrp="1" noRot="1" noChangeAspect="1" noChangeArrowheads="1"/>
          </p:cNvSpPr>
          <p:nvPr>
            <p:ph type="sldImg"/>
          </p:nvPr>
        </p:nvSpPr>
        <p:spPr>
          <a:xfrm>
            <a:off x="647700" y="835025"/>
            <a:ext cx="5564188" cy="3130550"/>
          </a:xfrm>
          <a:solidFill>
            <a:srgbClr val="FFFFFF"/>
          </a:solidFill>
          <a:ln/>
        </p:spPr>
      </p:sp>
      <p:sp>
        <p:nvSpPr>
          <p:cNvPr id="19460" name="Rectangle 3"/>
          <p:cNvSpPr>
            <a:spLocks noGrp="1" noChangeArrowheads="1"/>
          </p:cNvSpPr>
          <p:nvPr>
            <p:ph type="body" idx="1"/>
          </p:nvPr>
        </p:nvSpPr>
        <p:spPr>
          <a:xfrm>
            <a:off x="647700" y="4341813"/>
            <a:ext cx="5564188" cy="4116387"/>
          </a:xfrm>
          <a:solidFill>
            <a:srgbClr val="FFFFFF"/>
          </a:solidFill>
          <a:ln/>
        </p:spPr>
        <p:txBody>
          <a:bodyPr/>
          <a:lstStyle/>
          <a:p>
            <a:pPr marL="228600" indent="-228600" defTabSz="746125" eaLnBrk="1" hangingPunct="1"/>
            <a:r>
              <a:rPr lang="en-US" dirty="0">
                <a:latin typeface="Arial Narrow" panose="020B0604020202020204" pitchFamily="34" charset="0"/>
                <a:ea typeface="ＭＳ Ｐゴシック" pitchFamily="-111" charset="-128"/>
                <a:cs typeface="Arial Narrow" panose="020B0604020202020204" pitchFamily="34" charset="0"/>
              </a:rPr>
              <a:t>I have organized this presentation into 3 parts …..</a:t>
            </a:r>
          </a:p>
        </p:txBody>
      </p:sp>
    </p:spTree>
    <p:extLst>
      <p:ext uri="{BB962C8B-B14F-4D97-AF65-F5344CB8AC3E}">
        <p14:creationId xmlns:p14="http://schemas.microsoft.com/office/powerpoint/2010/main" val="2493195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AF0D76B-4B89-6642-898D-3364E6941EB5}" type="slidenum">
              <a:rPr lang="en-US"/>
              <a:pPr/>
              <a:t>22</a:t>
            </a:fld>
            <a:endParaRPr lang="en-US"/>
          </a:p>
        </p:txBody>
      </p:sp>
      <p:sp>
        <p:nvSpPr>
          <p:cNvPr id="6451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64516" name="Rectangle 3"/>
          <p:cNvSpPr>
            <a:spLocks noGrp="1" noChangeArrowheads="1"/>
          </p:cNvSpPr>
          <p:nvPr>
            <p:ph type="body" idx="1"/>
          </p:nvPr>
        </p:nvSpPr>
        <p:spPr>
          <a:xfrm>
            <a:off x="381000" y="4400550"/>
            <a:ext cx="6096000" cy="3600450"/>
          </a:xfrm>
          <a:solidFill>
            <a:srgbClr val="FFFFFF"/>
          </a:solidFill>
          <a:ln/>
        </p:spPr>
        <p:txBody>
          <a:bodyPr/>
          <a:lstStyle/>
          <a:p>
            <a:endParaRPr lang="en-US" dirty="0">
              <a:latin typeface="Arial Narrow"/>
              <a:ea typeface="ＭＳ Ｐゴシック" pitchFamily="-111" charset="-128"/>
              <a:cs typeface="Arial Narrow"/>
            </a:endParaRPr>
          </a:p>
        </p:txBody>
      </p:sp>
    </p:spTree>
    <p:extLst>
      <p:ext uri="{BB962C8B-B14F-4D97-AF65-F5344CB8AC3E}">
        <p14:creationId xmlns:p14="http://schemas.microsoft.com/office/powerpoint/2010/main" val="3635639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p:spPr>
        <p:txBody>
          <a:bodyPr/>
          <a:lstStyle/>
          <a:p>
            <a:endParaRPr lang="en-US" dirty="0">
              <a:latin typeface="Arial Narrow" pitchFamily="-111" charset="0"/>
              <a:ea typeface="Arial Narrow" pitchFamily="-111" charset="0"/>
              <a:cs typeface="Arial Narrow" pitchFamily="-111" charset="0"/>
            </a:endParaRPr>
          </a:p>
        </p:txBody>
      </p:sp>
      <p:sp>
        <p:nvSpPr>
          <p:cNvPr id="31748" name="Slide Number Placeholder 3"/>
          <p:cNvSpPr>
            <a:spLocks noGrp="1"/>
          </p:cNvSpPr>
          <p:nvPr>
            <p:ph type="sldNum" sz="quarter" idx="5"/>
          </p:nvPr>
        </p:nvSpPr>
        <p:spPr>
          <a:noFill/>
        </p:spPr>
        <p:txBody>
          <a:bodyPr/>
          <a:lstStyle/>
          <a:p>
            <a:fld id="{F59B0EC4-CEF3-A441-923B-5EF97DC6FCF0}" type="slidenum">
              <a:rPr lang="en-US" smtClean="0">
                <a:latin typeface="Arial" pitchFamily="-111" charset="0"/>
                <a:ea typeface="ＭＳ Ｐゴシック" pitchFamily="-111" charset="-128"/>
                <a:cs typeface="ＭＳ Ｐゴシック" pitchFamily="-111" charset="-128"/>
              </a:rPr>
              <a:pPr/>
              <a:t>23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31306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8E11089-D348-F743-B7AA-FB954ECDDE31}" type="slidenum">
              <a:rPr lang="en-US" sz="1200"/>
              <a:pPr/>
              <a:t>24</a:t>
            </a:fld>
            <a:endParaRPr lang="en-US" sz="1200"/>
          </a:p>
        </p:txBody>
      </p:sp>
      <p:sp>
        <p:nvSpPr>
          <p:cNvPr id="40963" name="Rectangle 2"/>
          <p:cNvSpPr>
            <a:spLocks noGrp="1" noRot="1" noChangeAspect="1" noChangeArrowheads="1"/>
          </p:cNvSpPr>
          <p:nvPr>
            <p:ph type="sldImg"/>
          </p:nvPr>
        </p:nvSpPr>
        <p:spPr>
          <a:xfrm>
            <a:off x="647700" y="835025"/>
            <a:ext cx="5564188" cy="3130550"/>
          </a:xfrm>
          <a:solidFill>
            <a:srgbClr val="FFFFFF"/>
          </a:solidFill>
          <a:ln/>
        </p:spPr>
      </p:sp>
      <p:sp>
        <p:nvSpPr>
          <p:cNvPr id="40964" name="Rectangle 3"/>
          <p:cNvSpPr>
            <a:spLocks noGrp="1" noChangeArrowheads="1"/>
          </p:cNvSpPr>
          <p:nvPr>
            <p:ph type="body" idx="1"/>
          </p:nvPr>
        </p:nvSpPr>
        <p:spPr>
          <a:xfrm>
            <a:off x="647700" y="4341813"/>
            <a:ext cx="5564188" cy="4116387"/>
          </a:xfrm>
          <a:solidFill>
            <a:srgbClr val="FFFFFF"/>
          </a:solidFill>
          <a:ln/>
          <a:extLst>
            <a:ext uri="{FAA26D3D-D897-4be2-8F04-BA451C77F1D7}">
              <ma14:placeholderFlag xmlns:ma14="http://schemas.microsoft.com/office/mac/drawingml/2011/main" xmlns="" val="1"/>
            </a:ext>
            <a:ext uri="{91240B29-F687-4f45-9708-019B960494DF}">
              <a14:hiddenLine xmlns="" xmlns:a14="http://schemas.microsoft.com/office/drawing/2010/main" w="9525">
                <a:solidFill>
                  <a:srgbClr val="000000"/>
                </a:solidFill>
                <a:miter lim="800000"/>
                <a:headEnd/>
                <a:tailEnd/>
              </a14:hiddenLine>
            </a:ext>
          </a:extLst>
        </p:spPr>
        <p:txBody>
          <a:bodyPr/>
          <a:lstStyle/>
          <a:p>
            <a:pPr defTabSz="746125" eaLnBrk="1" hangingPunct="1"/>
            <a:endParaRPr lang="en-US" dirty="0">
              <a:latin typeface="Arial Narrow"/>
              <a:ea typeface="ＭＳ Ｐゴシック" charset="0"/>
              <a:cs typeface="Arial Narrow"/>
            </a:endParaRPr>
          </a:p>
        </p:txBody>
      </p:sp>
    </p:spTree>
    <p:extLst>
      <p:ext uri="{BB962C8B-B14F-4D97-AF65-F5344CB8AC3E}">
        <p14:creationId xmlns:p14="http://schemas.microsoft.com/office/powerpoint/2010/main" val="3210489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40B0EAB-8D52-B84A-A944-41F6DE3B6388}" type="slidenum">
              <a:rPr lang="en-US"/>
              <a:pPr/>
              <a:t>26</a:t>
            </a:fld>
            <a:endParaRPr lang="en-US"/>
          </a:p>
        </p:txBody>
      </p:sp>
      <p:sp>
        <p:nvSpPr>
          <p:cNvPr id="19459" name="Rectangle 2"/>
          <p:cNvSpPr>
            <a:spLocks noGrp="1" noRot="1" noChangeAspect="1" noChangeArrowheads="1"/>
          </p:cNvSpPr>
          <p:nvPr>
            <p:ph type="sldImg"/>
          </p:nvPr>
        </p:nvSpPr>
        <p:spPr>
          <a:xfrm>
            <a:off x="647700" y="835025"/>
            <a:ext cx="5564188" cy="3130550"/>
          </a:xfrm>
          <a:solidFill>
            <a:srgbClr val="FFFFFF"/>
          </a:solidFill>
          <a:ln/>
        </p:spPr>
      </p:sp>
      <p:sp>
        <p:nvSpPr>
          <p:cNvPr id="19460" name="Rectangle 3"/>
          <p:cNvSpPr>
            <a:spLocks noGrp="1" noChangeArrowheads="1"/>
          </p:cNvSpPr>
          <p:nvPr>
            <p:ph type="body" idx="1"/>
          </p:nvPr>
        </p:nvSpPr>
        <p:spPr>
          <a:xfrm>
            <a:off x="647700" y="4341813"/>
            <a:ext cx="5564188" cy="4116387"/>
          </a:xfrm>
          <a:solidFill>
            <a:srgbClr val="FFFFFF"/>
          </a:solidFill>
          <a:ln/>
        </p:spPr>
        <p:txBody>
          <a:bodyPr/>
          <a:lstStyle/>
          <a:p>
            <a:pPr marL="228600" indent="-228600" defTabSz="746125" eaLnBrk="1" hangingPunct="1"/>
            <a:r>
              <a:rPr lang="en-US" dirty="0">
                <a:latin typeface="Arial Narrow" panose="020B0604020202020204" pitchFamily="34" charset="0"/>
                <a:ea typeface="ＭＳ Ｐゴシック" pitchFamily="-111" charset="-128"/>
                <a:cs typeface="Arial Narrow" panose="020B0604020202020204" pitchFamily="34" charset="0"/>
              </a:rPr>
              <a:t>I have organized this presentation into 3 parts …..</a:t>
            </a:r>
          </a:p>
        </p:txBody>
      </p:sp>
    </p:spTree>
    <p:extLst>
      <p:ext uri="{BB962C8B-B14F-4D97-AF65-F5344CB8AC3E}">
        <p14:creationId xmlns:p14="http://schemas.microsoft.com/office/powerpoint/2010/main" val="69377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40B0EAB-8D52-B84A-A944-41F6DE3B6388}" type="slidenum">
              <a:rPr lang="en-US"/>
              <a:pPr/>
              <a:t>27</a:t>
            </a:fld>
            <a:endParaRPr lang="en-US"/>
          </a:p>
        </p:txBody>
      </p:sp>
      <p:sp>
        <p:nvSpPr>
          <p:cNvPr id="19459" name="Rectangle 2"/>
          <p:cNvSpPr>
            <a:spLocks noGrp="1" noRot="1" noChangeAspect="1" noChangeArrowheads="1"/>
          </p:cNvSpPr>
          <p:nvPr>
            <p:ph type="sldImg"/>
          </p:nvPr>
        </p:nvSpPr>
        <p:spPr>
          <a:xfrm>
            <a:off x="647700" y="835025"/>
            <a:ext cx="5564188" cy="3130550"/>
          </a:xfrm>
          <a:solidFill>
            <a:srgbClr val="FFFFFF"/>
          </a:solidFill>
          <a:ln/>
        </p:spPr>
      </p:sp>
      <p:sp>
        <p:nvSpPr>
          <p:cNvPr id="19460" name="Rectangle 3"/>
          <p:cNvSpPr>
            <a:spLocks noGrp="1" noChangeArrowheads="1"/>
          </p:cNvSpPr>
          <p:nvPr>
            <p:ph type="body" idx="1"/>
          </p:nvPr>
        </p:nvSpPr>
        <p:spPr>
          <a:xfrm>
            <a:off x="647700" y="4341813"/>
            <a:ext cx="5564188" cy="4116387"/>
          </a:xfrm>
          <a:solidFill>
            <a:srgbClr val="FFFFFF"/>
          </a:solidFill>
          <a:ln/>
        </p:spPr>
        <p:txBody>
          <a:bodyPr/>
          <a:lstStyle/>
          <a:p>
            <a:pPr marL="228600" indent="-228600" defTabSz="746125" eaLnBrk="1" hangingPunct="1">
              <a:buSzPct val="75000"/>
              <a:buFont typeface="Wingdings" pitchFamily="-111" charset="2"/>
              <a:buNone/>
            </a:pPr>
            <a:r>
              <a:rPr lang="en-US" dirty="0">
                <a:latin typeface="Arial Narrow" panose="020B0604020202020204" pitchFamily="34" charset="0"/>
                <a:ea typeface="ＭＳ Ｐゴシック" pitchFamily="-111" charset="-128"/>
                <a:cs typeface="Arial Narrow" panose="020B0604020202020204" pitchFamily="34" charset="0"/>
              </a:rPr>
              <a:t>Now let’s get more specific</a:t>
            </a:r>
          </a:p>
        </p:txBody>
      </p:sp>
    </p:spTree>
    <p:extLst>
      <p:ext uri="{BB962C8B-B14F-4D97-AF65-F5344CB8AC3E}">
        <p14:creationId xmlns:p14="http://schemas.microsoft.com/office/powerpoint/2010/main" val="2509869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40B0EAB-8D52-B84A-A944-41F6DE3B6388}" type="slidenum">
              <a:rPr lang="en-US"/>
              <a:pPr/>
              <a:t>28</a:t>
            </a:fld>
            <a:endParaRPr lang="en-US"/>
          </a:p>
        </p:txBody>
      </p:sp>
      <p:sp>
        <p:nvSpPr>
          <p:cNvPr id="19459" name="Rectangle 2"/>
          <p:cNvSpPr>
            <a:spLocks noGrp="1" noRot="1" noChangeAspect="1" noChangeArrowheads="1"/>
          </p:cNvSpPr>
          <p:nvPr>
            <p:ph type="sldImg"/>
          </p:nvPr>
        </p:nvSpPr>
        <p:spPr>
          <a:xfrm>
            <a:off x="647700" y="835025"/>
            <a:ext cx="5564188" cy="3130550"/>
          </a:xfrm>
          <a:solidFill>
            <a:srgbClr val="FFFFFF"/>
          </a:solidFill>
          <a:ln/>
        </p:spPr>
      </p:sp>
      <p:sp>
        <p:nvSpPr>
          <p:cNvPr id="19460" name="Rectangle 3"/>
          <p:cNvSpPr>
            <a:spLocks noGrp="1" noChangeArrowheads="1"/>
          </p:cNvSpPr>
          <p:nvPr>
            <p:ph type="body" idx="1"/>
          </p:nvPr>
        </p:nvSpPr>
        <p:spPr>
          <a:xfrm>
            <a:off x="647700" y="4341813"/>
            <a:ext cx="5564188" cy="4116387"/>
          </a:xfrm>
          <a:solidFill>
            <a:srgbClr val="FFFFFF"/>
          </a:solidFill>
          <a:ln/>
        </p:spPr>
        <p:txBody>
          <a:bodyPr/>
          <a:lstStyle/>
          <a:p>
            <a:pPr marL="228600" indent="-228600" defTabSz="746125" eaLnBrk="1" hangingPunct="1">
              <a:buSzPct val="75000"/>
              <a:buFont typeface="Wingdings" pitchFamily="-111" charset="2"/>
              <a:buNone/>
            </a:pPr>
            <a:r>
              <a:rPr lang="en-US" dirty="0">
                <a:latin typeface="Arial Narrow" panose="020B0604020202020204" pitchFamily="34" charset="0"/>
                <a:ea typeface="ＭＳ Ｐゴシック" pitchFamily="-111" charset="-128"/>
                <a:cs typeface="Arial Narrow" panose="020B0604020202020204" pitchFamily="34" charset="0"/>
              </a:rPr>
              <a:t>Now let’s get more specific</a:t>
            </a:r>
          </a:p>
        </p:txBody>
      </p:sp>
    </p:spTree>
    <p:extLst>
      <p:ext uri="{BB962C8B-B14F-4D97-AF65-F5344CB8AC3E}">
        <p14:creationId xmlns:p14="http://schemas.microsoft.com/office/powerpoint/2010/main" val="1933619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40B0EAB-8D52-B84A-A944-41F6DE3B6388}" type="slidenum">
              <a:rPr lang="en-US"/>
              <a:pPr/>
              <a:t>29</a:t>
            </a:fld>
            <a:endParaRPr lang="en-US"/>
          </a:p>
        </p:txBody>
      </p:sp>
      <p:sp>
        <p:nvSpPr>
          <p:cNvPr id="19459" name="Rectangle 2"/>
          <p:cNvSpPr>
            <a:spLocks noGrp="1" noRot="1" noChangeAspect="1" noChangeArrowheads="1"/>
          </p:cNvSpPr>
          <p:nvPr>
            <p:ph type="sldImg"/>
          </p:nvPr>
        </p:nvSpPr>
        <p:spPr>
          <a:xfrm>
            <a:off x="647700" y="835025"/>
            <a:ext cx="5564188" cy="3130550"/>
          </a:xfrm>
          <a:solidFill>
            <a:srgbClr val="FFFFFF"/>
          </a:solidFill>
          <a:ln/>
        </p:spPr>
      </p:sp>
      <p:sp>
        <p:nvSpPr>
          <p:cNvPr id="19460" name="Rectangle 3"/>
          <p:cNvSpPr>
            <a:spLocks noGrp="1" noChangeArrowheads="1"/>
          </p:cNvSpPr>
          <p:nvPr>
            <p:ph type="body" idx="1"/>
          </p:nvPr>
        </p:nvSpPr>
        <p:spPr>
          <a:xfrm>
            <a:off x="647700" y="4341813"/>
            <a:ext cx="5564188" cy="4116387"/>
          </a:xfrm>
          <a:solidFill>
            <a:srgbClr val="FFFFFF"/>
          </a:solidFill>
          <a:ln/>
        </p:spPr>
        <p:txBody>
          <a:bodyPr/>
          <a:lstStyle/>
          <a:p>
            <a:pPr marL="228600" indent="-228600" defTabSz="746125" eaLnBrk="1" hangingPunct="1">
              <a:buSzPct val="75000"/>
              <a:buFont typeface="Wingdings" pitchFamily="-111" charset="2"/>
              <a:buNone/>
            </a:pPr>
            <a:r>
              <a:rPr lang="en-US" dirty="0">
                <a:latin typeface="Arial Narrow" panose="020B0604020202020204" pitchFamily="34" charset="0"/>
                <a:ea typeface="ＭＳ Ｐゴシック" pitchFamily="-111" charset="-128"/>
                <a:cs typeface="Arial Narrow" panose="020B0604020202020204" pitchFamily="34" charset="0"/>
              </a:rPr>
              <a:t>Now let’s get more specific</a:t>
            </a:r>
          </a:p>
        </p:txBody>
      </p:sp>
    </p:spTree>
    <p:extLst>
      <p:ext uri="{BB962C8B-B14F-4D97-AF65-F5344CB8AC3E}">
        <p14:creationId xmlns:p14="http://schemas.microsoft.com/office/powerpoint/2010/main" val="2539060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40B0EAB-8D52-B84A-A944-41F6DE3B6388}" type="slidenum">
              <a:rPr lang="en-US"/>
              <a:pPr/>
              <a:t>30</a:t>
            </a:fld>
            <a:endParaRPr lang="en-US"/>
          </a:p>
        </p:txBody>
      </p:sp>
      <p:sp>
        <p:nvSpPr>
          <p:cNvPr id="19459" name="Rectangle 2"/>
          <p:cNvSpPr>
            <a:spLocks noGrp="1" noRot="1" noChangeAspect="1" noChangeArrowheads="1"/>
          </p:cNvSpPr>
          <p:nvPr>
            <p:ph type="sldImg"/>
          </p:nvPr>
        </p:nvSpPr>
        <p:spPr>
          <a:xfrm>
            <a:off x="647700" y="835025"/>
            <a:ext cx="5564188" cy="3130550"/>
          </a:xfrm>
          <a:solidFill>
            <a:srgbClr val="FFFFFF"/>
          </a:solidFill>
          <a:ln/>
        </p:spPr>
      </p:sp>
      <p:sp>
        <p:nvSpPr>
          <p:cNvPr id="19460" name="Rectangle 3"/>
          <p:cNvSpPr>
            <a:spLocks noGrp="1" noChangeArrowheads="1"/>
          </p:cNvSpPr>
          <p:nvPr>
            <p:ph type="body" idx="1"/>
          </p:nvPr>
        </p:nvSpPr>
        <p:spPr>
          <a:xfrm>
            <a:off x="647700" y="4341813"/>
            <a:ext cx="5564188" cy="4116387"/>
          </a:xfrm>
          <a:solidFill>
            <a:srgbClr val="FFFFFF"/>
          </a:solidFill>
          <a:ln/>
        </p:spPr>
        <p:txBody>
          <a:bodyPr/>
          <a:lstStyle/>
          <a:p>
            <a:pPr marL="228600" indent="-228600" defTabSz="746125" eaLnBrk="1" hangingPunct="1"/>
            <a:r>
              <a:rPr lang="en-US" dirty="0">
                <a:latin typeface="Arial Narrow" panose="020B0604020202020204" pitchFamily="34" charset="0"/>
                <a:ea typeface="ＭＳ Ｐゴシック" pitchFamily="-111" charset="-128"/>
                <a:cs typeface="Arial Narrow" panose="020B0604020202020204" pitchFamily="34" charset="0"/>
              </a:rPr>
              <a:t>I have organized this presentation into 3 parts …..</a:t>
            </a:r>
          </a:p>
        </p:txBody>
      </p:sp>
    </p:spTree>
    <p:extLst>
      <p:ext uri="{BB962C8B-B14F-4D97-AF65-F5344CB8AC3E}">
        <p14:creationId xmlns:p14="http://schemas.microsoft.com/office/powerpoint/2010/main" val="2596404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31</a:t>
            </a:fld>
            <a:endParaRPr lang="en-US"/>
          </a:p>
        </p:txBody>
      </p:sp>
    </p:spTree>
    <p:extLst>
      <p:ext uri="{BB962C8B-B14F-4D97-AF65-F5344CB8AC3E}">
        <p14:creationId xmlns:p14="http://schemas.microsoft.com/office/powerpoint/2010/main" val="1162832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244D5F8-6C52-3C41-8777-175144397658}" type="slidenum">
              <a:rPr lang="en-US">
                <a:latin typeface="Arial" pitchFamily="-111" charset="0"/>
                <a:ea typeface="ＭＳ Ｐゴシック" pitchFamily="-111" charset="-128"/>
                <a:cs typeface="ＭＳ Ｐゴシック" pitchFamily="-111" charset="-128"/>
              </a:rPr>
              <a:pPr/>
              <a:t>32</a:t>
            </a:fld>
            <a:endParaRPr lang="en-US">
              <a:latin typeface="Arial" pitchFamily="-111" charset="0"/>
              <a:ea typeface="ＭＳ Ｐゴシック" pitchFamily="-111" charset="-128"/>
              <a:cs typeface="ＭＳ Ｐゴシック" pitchFamily="-111" charset="-128"/>
            </a:endParaRPr>
          </a:p>
        </p:txBody>
      </p:sp>
      <p:sp>
        <p:nvSpPr>
          <p:cNvPr id="119811" name="Rectangle 2"/>
          <p:cNvSpPr>
            <a:spLocks noGrp="1" noRot="1" noChangeAspect="1" noChangeArrowheads="1"/>
          </p:cNvSpPr>
          <p:nvPr>
            <p:ph type="sldImg"/>
          </p:nvPr>
        </p:nvSpPr>
        <p:spPr>
          <a:xfrm>
            <a:off x="647700" y="835025"/>
            <a:ext cx="5564188" cy="3130550"/>
          </a:xfrm>
          <a:solidFill>
            <a:srgbClr val="FFFFFF"/>
          </a:solidFill>
          <a:ln/>
        </p:spPr>
      </p:sp>
      <p:sp>
        <p:nvSpPr>
          <p:cNvPr id="119812" name="Rectangle 3"/>
          <p:cNvSpPr>
            <a:spLocks noGrp="1" noChangeArrowheads="1"/>
          </p:cNvSpPr>
          <p:nvPr>
            <p:ph type="body" idx="1"/>
          </p:nvPr>
        </p:nvSpPr>
        <p:spPr>
          <a:xfrm>
            <a:off x="647700" y="4341813"/>
            <a:ext cx="5564188" cy="4116387"/>
          </a:xfrm>
          <a:solidFill>
            <a:srgbClr val="FFFFFF"/>
          </a:solidFill>
          <a:ln/>
        </p:spPr>
        <p:txBody>
          <a:bodyPr/>
          <a:lstStyle/>
          <a:p>
            <a:pPr defTabSz="746125" eaLnBrk="1" hangingPunct="1"/>
            <a:endParaRPr lang="en-US" dirty="0">
              <a:latin typeface="Arial Narrow" pitchFamily="-111" charset="0"/>
              <a:ea typeface="Arial Narrow" pitchFamily="-111" charset="0"/>
              <a:cs typeface="Arial Narrow" pitchFamily="-111" charset="0"/>
            </a:endParaRPr>
          </a:p>
        </p:txBody>
      </p:sp>
    </p:spTree>
    <p:extLst>
      <p:ext uri="{BB962C8B-B14F-4D97-AF65-F5344CB8AC3E}">
        <p14:creationId xmlns:p14="http://schemas.microsoft.com/office/powerpoint/2010/main" val="920034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4020202020204" pitchFamily="34" charset="0"/>
                <a:cs typeface="Arial Narrow" panose="020B0604020202020204" pitchFamily="34" charset="0"/>
              </a:rPr>
              <a:t>Before we can understand PKD, we have to understand</a:t>
            </a:r>
          </a:p>
          <a:p>
            <a:pPr marL="171450" indent="-171450">
              <a:buFont typeface="Arial" panose="020B0604020202020204" pitchFamily="34" charset="0"/>
              <a:buChar char="•"/>
            </a:pPr>
            <a:r>
              <a:rPr lang="en-US" dirty="0">
                <a:latin typeface="Arial Narrow" panose="020B0604020202020204" pitchFamily="34" charset="0"/>
                <a:cs typeface="Arial Narrow" panose="020B0604020202020204" pitchFamily="34" charset="0"/>
              </a:rPr>
              <a:t>First the normal kidney and liver </a:t>
            </a:r>
          </a:p>
          <a:p>
            <a:pPr marL="171450" indent="-171450">
              <a:buFont typeface="Arial" panose="020B0604020202020204" pitchFamily="34" charset="0"/>
              <a:buChar char="•"/>
            </a:pPr>
            <a:r>
              <a:rPr lang="en-US" dirty="0">
                <a:latin typeface="Arial Narrow" panose="020B0604020202020204" pitchFamily="34" charset="0"/>
                <a:cs typeface="Arial Narrow" panose="020B0604020202020204" pitchFamily="34" charset="0"/>
              </a:rPr>
              <a:t>Then the fundamental principles of genetics</a:t>
            </a:r>
          </a:p>
        </p:txBody>
      </p:sp>
      <p:sp>
        <p:nvSpPr>
          <p:cNvPr id="4" name="Slide Number Placeholder 3"/>
          <p:cNvSpPr>
            <a:spLocks noGrp="1"/>
          </p:cNvSpPr>
          <p:nvPr>
            <p:ph type="sldNum" sz="quarter" idx="5"/>
          </p:nvPr>
        </p:nvSpPr>
        <p:spPr/>
        <p:txBody>
          <a:bodyPr/>
          <a:lstStyle/>
          <a:p>
            <a:fld id="{58F54990-D135-6947-8396-16FAD45EDFB8}" type="slidenum">
              <a:rPr lang="en-US" smtClean="0"/>
              <a:t>5</a:t>
            </a:fld>
            <a:endParaRPr lang="en-US"/>
          </a:p>
        </p:txBody>
      </p:sp>
    </p:spTree>
    <p:extLst>
      <p:ext uri="{BB962C8B-B14F-4D97-AF65-F5344CB8AC3E}">
        <p14:creationId xmlns:p14="http://schemas.microsoft.com/office/powerpoint/2010/main" val="2848350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F54990-D135-6947-8396-16FAD45EDFB8}" type="slidenum">
              <a:rPr lang="en-US" smtClean="0"/>
              <a:t>33</a:t>
            </a:fld>
            <a:endParaRPr lang="en-US"/>
          </a:p>
        </p:txBody>
      </p:sp>
    </p:spTree>
    <p:extLst>
      <p:ext uri="{BB962C8B-B14F-4D97-AF65-F5344CB8AC3E}">
        <p14:creationId xmlns:p14="http://schemas.microsoft.com/office/powerpoint/2010/main" val="3273809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090473F-A976-C140-A17D-402256A55E83}" type="slidenum">
              <a:rPr lang="en-US"/>
              <a:pPr/>
              <a:t>6</a:t>
            </a:fld>
            <a:endParaRPr lang="en-US"/>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p:spPr>
        <p:txBody>
          <a:bodyPr/>
          <a:lstStyle/>
          <a:p>
            <a:endParaRPr lang="en-US" dirty="0">
              <a:latin typeface="Arial Narrow"/>
              <a:ea typeface="ＭＳ Ｐゴシック" pitchFamily="-111" charset="-128"/>
              <a:cs typeface="Arial Narrow"/>
            </a:endParaRPr>
          </a:p>
        </p:txBody>
      </p:sp>
    </p:spTree>
    <p:extLst>
      <p:ext uri="{BB962C8B-B14F-4D97-AF65-F5344CB8AC3E}">
        <p14:creationId xmlns:p14="http://schemas.microsoft.com/office/powerpoint/2010/main" val="1583496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40B0EAB-8D52-B84A-A944-41F6DE3B6388}" type="slidenum">
              <a:rPr lang="en-US"/>
              <a:pPr/>
              <a:t>7</a:t>
            </a:fld>
            <a:endParaRPr lang="en-US"/>
          </a:p>
        </p:txBody>
      </p:sp>
      <p:sp>
        <p:nvSpPr>
          <p:cNvPr id="19459" name="Rectangle 2"/>
          <p:cNvSpPr>
            <a:spLocks noGrp="1" noRot="1" noChangeAspect="1" noChangeArrowheads="1"/>
          </p:cNvSpPr>
          <p:nvPr>
            <p:ph type="sldImg"/>
          </p:nvPr>
        </p:nvSpPr>
        <p:spPr>
          <a:xfrm>
            <a:off x="647700" y="835025"/>
            <a:ext cx="5564188" cy="3130550"/>
          </a:xfrm>
          <a:solidFill>
            <a:srgbClr val="FFFFFF"/>
          </a:solidFill>
          <a:ln/>
        </p:spPr>
      </p:sp>
      <p:sp>
        <p:nvSpPr>
          <p:cNvPr id="19460" name="Rectangle 3"/>
          <p:cNvSpPr>
            <a:spLocks noGrp="1" noChangeArrowheads="1"/>
          </p:cNvSpPr>
          <p:nvPr>
            <p:ph type="body" idx="1"/>
          </p:nvPr>
        </p:nvSpPr>
        <p:spPr>
          <a:xfrm>
            <a:off x="647700" y="4341813"/>
            <a:ext cx="5564188" cy="4116387"/>
          </a:xfrm>
          <a:solidFill>
            <a:srgbClr val="FFFFFF"/>
          </a:solidFill>
          <a:ln/>
        </p:spPr>
        <p:txBody>
          <a:bodyPr/>
          <a:lstStyle/>
          <a:p>
            <a:pPr marL="228600" indent="-228600" defTabSz="746125" eaLnBrk="1" hangingPunct="1"/>
            <a:endParaRPr lang="en-US" sz="1400">
              <a:latin typeface="Arial" pitchFamily="-111" charset="0"/>
              <a:ea typeface="ＭＳ Ｐゴシック" pitchFamily="-111" charset="-128"/>
              <a:cs typeface="ＭＳ Ｐゴシック" pitchFamily="-111" charset="-128"/>
            </a:endParaRPr>
          </a:p>
          <a:p>
            <a:pPr marL="228600" indent="-228600" defTabSz="746125" eaLnBrk="1" hangingPunct="1">
              <a:buSzPct val="75000"/>
              <a:buFont typeface="Wingdings" pitchFamily="-111" charset="2"/>
              <a:buNone/>
            </a:pPr>
            <a:endParaRPr lang="en-US" sz="140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28377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FFABE83-0F75-C94E-ACB1-13605E007B7F}" type="slidenum">
              <a:rPr lang="en-US"/>
              <a:pPr/>
              <a:t>8</a:t>
            </a:fld>
            <a:endParaRPr lang="en-US"/>
          </a:p>
        </p:txBody>
      </p:sp>
      <p:sp>
        <p:nvSpPr>
          <p:cNvPr id="31747" name="Rectangle 2"/>
          <p:cNvSpPr>
            <a:spLocks noGrp="1" noRot="1" noChangeAspect="1" noChangeArrowheads="1" noTextEdit="1"/>
          </p:cNvSpPr>
          <p:nvPr>
            <p:ph type="sldImg"/>
          </p:nvPr>
        </p:nvSpPr>
        <p:spPr>
          <a:xfrm>
            <a:off x="468313" y="727075"/>
            <a:ext cx="5946775" cy="3346450"/>
          </a:xfrm>
          <a:ln/>
        </p:spPr>
      </p:sp>
      <p:sp>
        <p:nvSpPr>
          <p:cNvPr id="31748" name="Rectangle 3"/>
          <p:cNvSpPr>
            <a:spLocks noGrp="1" noChangeArrowheads="1"/>
          </p:cNvSpPr>
          <p:nvPr>
            <p:ph type="body" idx="1"/>
          </p:nvPr>
        </p:nvSpPr>
        <p:spPr>
          <a:xfrm>
            <a:off x="455613" y="4341813"/>
            <a:ext cx="5946775" cy="4116387"/>
          </a:xfrm>
          <a:noFill/>
          <a:ln/>
        </p:spPr>
        <p:txBody>
          <a:bodyPr/>
          <a:lstStyle/>
          <a:p>
            <a:r>
              <a:rPr lang="en-US" dirty="0">
                <a:latin typeface="Arial Narrow"/>
                <a:ea typeface="ＭＳ Ｐゴシック" pitchFamily="-111" charset="-128"/>
                <a:cs typeface="Arial Narrow"/>
              </a:rPr>
              <a:t>With this brief primer as a backdrop – now we can tackle PKD</a:t>
            </a:r>
          </a:p>
          <a:p>
            <a:pPr marL="171450" indent="-171450">
              <a:buFont typeface="Arial" panose="020B0604020202020204" pitchFamily="34" charset="0"/>
              <a:buChar char="•"/>
            </a:pPr>
            <a:r>
              <a:rPr lang="en-US" dirty="0">
                <a:latin typeface="Arial Narrow"/>
                <a:ea typeface="ＭＳ Ｐゴシック" pitchFamily="-111" charset="-128"/>
                <a:cs typeface="Arial Narrow"/>
              </a:rPr>
              <a:t>Kidney – disorder primarily affects the tubular structures = nephrons</a:t>
            </a:r>
          </a:p>
          <a:p>
            <a:pPr marL="171450" indent="-171450">
              <a:buFont typeface="Arial" panose="020B0604020202020204" pitchFamily="34" charset="0"/>
              <a:buChar char="•"/>
            </a:pPr>
            <a:r>
              <a:rPr lang="en-US" dirty="0">
                <a:latin typeface="Arial Narrow"/>
                <a:ea typeface="ＭＳ Ｐゴシック" pitchFamily="-111" charset="-128"/>
                <a:cs typeface="Arial Narrow"/>
              </a:rPr>
              <a:t>Liver – the bile duct complexes</a:t>
            </a:r>
          </a:p>
        </p:txBody>
      </p:sp>
    </p:spTree>
    <p:extLst>
      <p:ext uri="{BB962C8B-B14F-4D97-AF65-F5344CB8AC3E}">
        <p14:creationId xmlns:p14="http://schemas.microsoft.com/office/powerpoint/2010/main" val="1777637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charset="0"/>
                <a:ea typeface="Arial Narrow" charset="0"/>
                <a:cs typeface="Arial Narrow" charset="0"/>
              </a:rPr>
              <a:t>Turn now to a brief overview of genetics</a:t>
            </a:r>
          </a:p>
          <a:p>
            <a:pPr marL="171450" indent="-171450">
              <a:buFont typeface="Arial" panose="020B0604020202020204" pitchFamily="34" charset="0"/>
              <a:buChar char="•"/>
            </a:pPr>
            <a:r>
              <a:rPr lang="en-US" dirty="0">
                <a:latin typeface="Arial Narrow" charset="0"/>
                <a:ea typeface="Arial Narrow" charset="0"/>
                <a:cs typeface="Arial Narrow" charset="0"/>
              </a:rPr>
              <a:t>Humans have 20,000 genes</a:t>
            </a:r>
          </a:p>
          <a:p>
            <a:pPr marL="171450" indent="-171450">
              <a:buFont typeface="Arial" panose="020B0604020202020204" pitchFamily="34" charset="0"/>
              <a:buChar char="•"/>
            </a:pPr>
            <a:r>
              <a:rPr lang="en-US" dirty="0">
                <a:latin typeface="Arial Narrow" charset="0"/>
                <a:ea typeface="Arial Narrow" charset="0"/>
                <a:cs typeface="Arial Narrow" charset="0"/>
              </a:rPr>
              <a:t>Organized as paired copies – one from mom/one from dad</a:t>
            </a:r>
          </a:p>
          <a:p>
            <a:pPr marL="171450" indent="-171450">
              <a:buFont typeface="Arial" panose="020B0604020202020204" pitchFamily="34" charset="0"/>
              <a:buChar char="•"/>
            </a:pPr>
            <a:r>
              <a:rPr lang="en-US" dirty="0">
                <a:latin typeface="Arial Narrow" charset="0"/>
                <a:ea typeface="Arial Narrow" charset="0"/>
                <a:cs typeface="Arial Narrow" charset="0"/>
              </a:rPr>
              <a:t>Transmitted in entirely random fashion</a:t>
            </a:r>
          </a:p>
        </p:txBody>
      </p:sp>
      <p:sp>
        <p:nvSpPr>
          <p:cNvPr id="4" name="Slide Number Placeholder 3"/>
          <p:cNvSpPr>
            <a:spLocks noGrp="1"/>
          </p:cNvSpPr>
          <p:nvPr>
            <p:ph type="sldNum" sz="quarter" idx="10"/>
          </p:nvPr>
        </p:nvSpPr>
        <p:spPr/>
        <p:txBody>
          <a:bodyPr/>
          <a:lstStyle/>
          <a:p>
            <a:fld id="{9F87BCAD-C3B1-EC4A-BBB3-D950278844C2}" type="slidenum">
              <a:rPr lang="en-US" smtClean="0"/>
              <a:pPr/>
              <a:t>9</a:t>
            </a:fld>
            <a:endParaRPr lang="en-US"/>
          </a:p>
        </p:txBody>
      </p:sp>
    </p:spTree>
    <p:extLst>
      <p:ext uri="{BB962C8B-B14F-4D97-AF65-F5344CB8AC3E}">
        <p14:creationId xmlns:p14="http://schemas.microsoft.com/office/powerpoint/2010/main" val="3052461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4020202020204" pitchFamily="34" charset="0"/>
                <a:ea typeface="Arial" charset="0"/>
                <a:cs typeface="Arial Narrow" panose="020B0604020202020204" pitchFamily="34" charset="0"/>
              </a:rPr>
              <a:t>We refer to PKD by the mode of transmission</a:t>
            </a:r>
          </a:p>
          <a:p>
            <a:pPr marL="171450" indent="-171450">
              <a:buFont typeface="Arial" panose="020B0604020202020204" pitchFamily="34" charset="0"/>
              <a:buChar char="•"/>
            </a:pPr>
            <a:r>
              <a:rPr lang="en-US" dirty="0">
                <a:latin typeface="Arial Narrow" panose="020B0604020202020204" pitchFamily="34" charset="0"/>
                <a:ea typeface="Arial" charset="0"/>
                <a:cs typeface="Arial Narrow" panose="020B0604020202020204" pitchFamily="34" charset="0"/>
              </a:rPr>
              <a:t>ADPKD rather than adult PKD</a:t>
            </a:r>
          </a:p>
          <a:p>
            <a:pPr marL="171450" indent="-171450">
              <a:buFont typeface="Arial" panose="020B0604020202020204" pitchFamily="34" charset="0"/>
              <a:buChar char="•"/>
            </a:pPr>
            <a:r>
              <a:rPr lang="en-US" dirty="0">
                <a:latin typeface="Arial Narrow" panose="020B0604020202020204" pitchFamily="34" charset="0"/>
                <a:ea typeface="Arial" charset="0"/>
                <a:cs typeface="Arial Narrow" panose="020B0604020202020204" pitchFamily="34" charset="0"/>
              </a:rPr>
              <a:t>ARPKD rather than infantile PKD</a:t>
            </a:r>
          </a:p>
          <a:p>
            <a:endParaRPr lang="en-US" dirty="0"/>
          </a:p>
        </p:txBody>
      </p:sp>
      <p:sp>
        <p:nvSpPr>
          <p:cNvPr id="4" name="Slide Number Placeholder 3"/>
          <p:cNvSpPr>
            <a:spLocks noGrp="1"/>
          </p:cNvSpPr>
          <p:nvPr>
            <p:ph type="sldNum" sz="quarter" idx="5"/>
          </p:nvPr>
        </p:nvSpPr>
        <p:spPr/>
        <p:txBody>
          <a:bodyPr/>
          <a:lstStyle/>
          <a:p>
            <a:fld id="{00AC2BFD-7DF5-43F3-B370-424F643A0134}" type="slidenum">
              <a:rPr lang="en-CA" smtClean="0"/>
              <a:t>10</a:t>
            </a:fld>
            <a:endParaRPr lang="en-CA"/>
          </a:p>
        </p:txBody>
      </p:sp>
    </p:spTree>
    <p:extLst>
      <p:ext uri="{BB962C8B-B14F-4D97-AF65-F5344CB8AC3E}">
        <p14:creationId xmlns:p14="http://schemas.microsoft.com/office/powerpoint/2010/main" val="3677851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40B0EAB-8D52-B84A-A944-41F6DE3B6388}" type="slidenum">
              <a:rPr lang="en-US"/>
              <a:pPr/>
              <a:t>11</a:t>
            </a:fld>
            <a:endParaRPr lang="en-US"/>
          </a:p>
        </p:txBody>
      </p:sp>
      <p:sp>
        <p:nvSpPr>
          <p:cNvPr id="19459" name="Rectangle 2"/>
          <p:cNvSpPr>
            <a:spLocks noGrp="1" noRot="1" noChangeAspect="1" noChangeArrowheads="1"/>
          </p:cNvSpPr>
          <p:nvPr>
            <p:ph type="sldImg"/>
          </p:nvPr>
        </p:nvSpPr>
        <p:spPr>
          <a:xfrm>
            <a:off x="647700" y="835025"/>
            <a:ext cx="5564188" cy="3130550"/>
          </a:xfrm>
          <a:solidFill>
            <a:srgbClr val="FFFFFF"/>
          </a:solidFill>
          <a:ln/>
        </p:spPr>
      </p:sp>
      <p:sp>
        <p:nvSpPr>
          <p:cNvPr id="19460" name="Rectangle 3"/>
          <p:cNvSpPr>
            <a:spLocks noGrp="1" noChangeArrowheads="1"/>
          </p:cNvSpPr>
          <p:nvPr>
            <p:ph type="body" idx="1"/>
          </p:nvPr>
        </p:nvSpPr>
        <p:spPr>
          <a:xfrm>
            <a:off x="647700" y="4341813"/>
            <a:ext cx="5564188" cy="4116387"/>
          </a:xfrm>
          <a:solidFill>
            <a:srgbClr val="FFFFFF"/>
          </a:solidFill>
          <a:ln/>
        </p:spPr>
        <p:txBody>
          <a:bodyPr/>
          <a:lstStyle/>
          <a:p>
            <a:pPr marL="228600" indent="-228600" defTabSz="746125" eaLnBrk="1" hangingPunct="1"/>
            <a:r>
              <a:rPr lang="en-US" dirty="0">
                <a:latin typeface="Arial Narrow" panose="020B0604020202020204" pitchFamily="34" charset="0"/>
                <a:ea typeface="ＭＳ Ｐゴシック" pitchFamily="-111" charset="-128"/>
                <a:cs typeface="Arial Narrow" panose="020B0604020202020204" pitchFamily="34" charset="0"/>
              </a:rPr>
              <a:t>I have organized this presentation into 3 parts …..</a:t>
            </a:r>
          </a:p>
        </p:txBody>
      </p:sp>
    </p:spTree>
    <p:extLst>
      <p:ext uri="{BB962C8B-B14F-4D97-AF65-F5344CB8AC3E}">
        <p14:creationId xmlns:p14="http://schemas.microsoft.com/office/powerpoint/2010/main" val="1964041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extLst>
              <a:ext uri="{96DAC541-7B7A-43D3-8B79-37D633B846F1}">
                <asvg:svgBlip xmlns:asvg="http://schemas.microsoft.com/office/drawing/2016/SVG/main" r:embed="rId3"/>
              </a:ext>
            </a:extLst>
          </a:blip>
          <a:srcRect/>
          <a:stretch>
            <a:fillRect l="-4000" r="-4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9D7DBB-BE0A-C06E-5B08-01BF8A636FD0}"/>
              </a:ext>
            </a:extLst>
          </p:cNvPr>
          <p:cNvSpPr/>
          <p:nvPr userDrawn="1"/>
        </p:nvSpPr>
        <p:spPr>
          <a:xfrm>
            <a:off x="717053" y="387371"/>
            <a:ext cx="4326535" cy="1744571"/>
          </a:xfrm>
          <a:prstGeom prst="rect">
            <a:avLst/>
          </a:prstGeom>
          <a:solidFill>
            <a:schemeClr val="dk1">
              <a:alpha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96F44CF-4548-FB47-9313-CCE378C40F1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49636" y="0"/>
            <a:ext cx="4885437" cy="2646279"/>
          </a:xfrm>
          <a:prstGeom prst="rect">
            <a:avLst/>
          </a:prstGeom>
        </p:spPr>
      </p:pic>
      <p:sp>
        <p:nvSpPr>
          <p:cNvPr id="2" name="Title 1">
            <a:extLst>
              <a:ext uri="{FF2B5EF4-FFF2-40B4-BE49-F238E27FC236}">
                <a16:creationId xmlns:a16="http://schemas.microsoft.com/office/drawing/2014/main" id="{552CABD5-C95D-A748-BB43-D0408F5DD09D}"/>
              </a:ext>
            </a:extLst>
          </p:cNvPr>
          <p:cNvSpPr>
            <a:spLocks noGrp="1"/>
          </p:cNvSpPr>
          <p:nvPr>
            <p:ph type="ctrTitle" hasCustomPrompt="1"/>
          </p:nvPr>
        </p:nvSpPr>
        <p:spPr>
          <a:xfrm>
            <a:off x="6096000" y="0"/>
            <a:ext cx="5538537" cy="6858000"/>
          </a:xfrm>
          <a:prstGeom prst="rect">
            <a:avLst/>
          </a:prstGeom>
          <a:solidFill>
            <a:srgbClr val="FFFFFF">
              <a:alpha val="50196"/>
            </a:srgbClr>
          </a:solidFill>
        </p:spPr>
        <p:txBody>
          <a:bodyPr wrap="square" lIns="274320" tIns="182880" rIns="457200" bIns="640080" anchor="t" anchorCtr="0">
            <a:normAutofit/>
          </a:bodyPr>
          <a:lstStyle>
            <a:lvl1pPr marL="0" marR="0" indent="0" algn="l" defTabSz="914400" rtl="0" eaLnBrk="1" fontAlgn="auto" latinLnBrk="0" hangingPunct="1">
              <a:lnSpc>
                <a:spcPct val="90000"/>
              </a:lnSpc>
              <a:spcBef>
                <a:spcPct val="0"/>
              </a:spcBef>
              <a:spcAft>
                <a:spcPts val="0"/>
              </a:spcAft>
              <a:buClrTx/>
              <a:buSzTx/>
              <a:buFontTx/>
              <a:buNone/>
              <a:tabLst/>
              <a:defRPr lang="en-US" sz="6000" b="0" i="0" u="none" strike="noStrike" baseline="0" smtClean="0">
                <a:effectLst/>
                <a:latin typeface="+mj-lt"/>
                <a:cs typeface="Arial" panose="020B0604020202020204" pitchFamily="34" charset="0"/>
              </a:defRPr>
            </a:lvl1pPr>
          </a:lstStyle>
          <a:p>
            <a:r>
              <a:rPr lang="en-US" dirty="0"/>
              <a:t>Presentation title</a:t>
            </a:r>
            <a:br>
              <a:rPr lang="en-US" dirty="0"/>
            </a:br>
            <a:r>
              <a:rPr lang="en-US" sz="3200" dirty="0">
                <a:latin typeface="+mn-lt"/>
              </a:rPr>
              <a:t>Speaker name(s)</a:t>
            </a:r>
            <a:endParaRPr lang="en-US" dirty="0"/>
          </a:p>
        </p:txBody>
      </p:sp>
    </p:spTree>
    <p:extLst>
      <p:ext uri="{BB962C8B-B14F-4D97-AF65-F5344CB8AC3E}">
        <p14:creationId xmlns:p14="http://schemas.microsoft.com/office/powerpoint/2010/main" val="3259785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4206344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2596835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1727499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2577090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388005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2335922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3205939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With References">
    <p:spTree>
      <p:nvGrpSpPr>
        <p:cNvPr id="1" name=""/>
        <p:cNvGrpSpPr/>
        <p:nvPr/>
      </p:nvGrpSpPr>
      <p:grpSpPr>
        <a:xfrm>
          <a:off x="0" y="0"/>
          <a:ext cx="0" cy="0"/>
          <a:chOff x="0" y="0"/>
          <a:chExt cx="0" cy="0"/>
        </a:xfrm>
      </p:grpSpPr>
      <p:sp>
        <p:nvSpPr>
          <p:cNvPr id="12" name="Text Placeholder 3"/>
          <p:cNvSpPr>
            <a:spLocks noGrp="1"/>
          </p:cNvSpPr>
          <p:nvPr>
            <p:ph type="body" sz="quarter" idx="13" hasCustomPrompt="1"/>
          </p:nvPr>
        </p:nvSpPr>
        <p:spPr>
          <a:xfrm>
            <a:off x="609600" y="5810760"/>
            <a:ext cx="10972800" cy="581438"/>
          </a:xfrm>
        </p:spPr>
        <p:txBody>
          <a:bodyPr anchor="b">
            <a:normAutofit/>
          </a:bodyPr>
          <a:lstStyle>
            <a:lvl1pPr marL="342900" indent="-342900">
              <a:buFont typeface="+mj-lt"/>
              <a:buAutoNum type="arabicPeriod"/>
              <a:defRPr sz="800">
                <a:solidFill>
                  <a:schemeClr val="accent1"/>
                </a:solidFill>
              </a:defRPr>
            </a:lvl1pPr>
          </a:lstStyle>
          <a:p>
            <a:pPr lvl="0"/>
            <a:r>
              <a:rPr lang="en-US" dirty="0"/>
              <a:t>References</a:t>
            </a:r>
          </a:p>
        </p:txBody>
      </p:sp>
      <p:sp>
        <p:nvSpPr>
          <p:cNvPr id="10" name="Content Placeholder 2"/>
          <p:cNvSpPr>
            <a:spLocks noGrp="1"/>
          </p:cNvSpPr>
          <p:nvPr>
            <p:ph idx="1"/>
          </p:nvPr>
        </p:nvSpPr>
        <p:spPr>
          <a:xfrm>
            <a:off x="609600" y="1333500"/>
            <a:ext cx="10972800" cy="4305301"/>
          </a:xfrm>
        </p:spPr>
        <p:txBody>
          <a:bodyPr/>
          <a:lstStyle>
            <a:lvl1pPr>
              <a:buClr>
                <a:schemeClr val="accent1"/>
              </a:buClr>
              <a:defRPr/>
            </a:lvl1pPr>
            <a:lvl2pPr>
              <a:buClr>
                <a:schemeClr val="accent2"/>
              </a:buClr>
              <a:defRPr/>
            </a:lvl2pPr>
            <a:lvl3pPr marL="1143000" indent="-228600">
              <a:buClr>
                <a:schemeClr val="accent3"/>
              </a:buClr>
              <a:buFont typeface="Wingdings" panose="05000000000000000000" pitchFamily="2" charset="2"/>
              <a:buChar char="§"/>
              <a:defRPr/>
            </a:lvl3pPr>
            <a:lvl4pPr>
              <a:buClr>
                <a:schemeClr val="accent4"/>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12"/>
          </p:nvPr>
        </p:nvSpPr>
        <p:spPr>
          <a:xfrm>
            <a:off x="0" y="6400800"/>
            <a:ext cx="812800" cy="457200"/>
          </a:xfrm>
          <a:prstGeom prst="rect">
            <a:avLst/>
          </a:prstGeom>
          <a:solidFill>
            <a:schemeClr val="accent4"/>
          </a:solidFill>
        </p:spPr>
        <p:txBody>
          <a:bodyPr anchor="ctr"/>
          <a:lstStyle>
            <a:lvl1pPr algn="ctr">
              <a:defRPr>
                <a:solidFill>
                  <a:schemeClr val="accent1"/>
                </a:solidFill>
              </a:defRPr>
            </a:lvl1pPr>
          </a:lstStyle>
          <a:p>
            <a:fld id="{DA057F80-66FC-490D-BC44-D0B089D7446C}" type="slidenum">
              <a:rPr lang="en-US" smtClean="0"/>
              <a:pPr/>
              <a:t>‹#›</a:t>
            </a:fld>
            <a:endParaRPr lang="en-US" dirty="0"/>
          </a:p>
        </p:txBody>
      </p:sp>
      <p:sp>
        <p:nvSpPr>
          <p:cNvPr id="13" name="Title Placeholder 1">
            <a:extLst>
              <a:ext uri="{FF2B5EF4-FFF2-40B4-BE49-F238E27FC236}">
                <a16:creationId xmlns:a16="http://schemas.microsoft.com/office/drawing/2014/main" id="{C7648BE8-15DF-4072-B041-B9A61032D0CF}"/>
              </a:ext>
            </a:extLst>
          </p:cNvPr>
          <p:cNvSpPr>
            <a:spLocks noGrp="1"/>
          </p:cNvSpPr>
          <p:nvPr>
            <p:ph type="title"/>
          </p:nvPr>
        </p:nvSpPr>
        <p:spPr>
          <a:xfrm>
            <a:off x="609600" y="148698"/>
            <a:ext cx="10972800" cy="104848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73827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2303886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345507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Slide">
    <p:bg>
      <p:bgPr>
        <a:blipFill dpi="0" rotWithShape="1">
          <a:blip r:embed="rId2">
            <a:lum/>
            <a:extLst>
              <a:ext uri="{96DAC541-7B7A-43D3-8B79-37D633B846F1}">
                <asvg:svgBlip xmlns:asvg="http://schemas.microsoft.com/office/drawing/2016/SVG/main" r:embed="rId3"/>
              </a:ext>
            </a:extLst>
          </a:blip>
          <a:srcRect/>
          <a:stretch>
            <a:fillRect l="-4000" r="-4000" b="-8000"/>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85B3B13-A743-6844-9408-1FF9C29CB4F5}"/>
              </a:ext>
            </a:extLst>
          </p:cNvPr>
          <p:cNvPicPr>
            <a:picLocks noChangeAspect="1"/>
          </p:cNvPicPr>
          <p:nvPr userDrawn="1"/>
        </p:nvPicPr>
        <p:blipFill rotWithShape="1">
          <a:blip r:embed="rId4"/>
          <a:srcRect t="35296" b="-3982"/>
          <a:stretch/>
        </p:blipFill>
        <p:spPr>
          <a:xfrm>
            <a:off x="1207797" y="0"/>
            <a:ext cx="1644343" cy="2902075"/>
          </a:xfrm>
          <a:prstGeom prst="rect">
            <a:avLst/>
          </a:prstGeom>
          <a:effectLst/>
        </p:spPr>
      </p:pic>
      <p:sp>
        <p:nvSpPr>
          <p:cNvPr id="2" name="Footer Placeholder 1">
            <a:extLst>
              <a:ext uri="{FF2B5EF4-FFF2-40B4-BE49-F238E27FC236}">
                <a16:creationId xmlns:a16="http://schemas.microsoft.com/office/drawing/2014/main" id="{883D8F2A-FA00-CD43-8131-E0D7B26AA96D}"/>
              </a:ext>
            </a:extLst>
          </p:cNvPr>
          <p:cNvSpPr>
            <a:spLocks noGrp="1"/>
          </p:cNvSpPr>
          <p:nvPr>
            <p:ph type="ftr" sz="quarter" idx="10"/>
          </p:nvPr>
        </p:nvSpPr>
        <p:spPr/>
        <p:txBody>
          <a:bodyPr/>
          <a:lstStyle>
            <a:lvl1pPr>
              <a:defRPr/>
            </a:lvl1pPr>
          </a:lstStyle>
          <a:p>
            <a:fld id="{3ADEB069-CC28-764D-BF91-9F1294632BC1}" type="slidenum">
              <a:rPr lang="en-US" smtClean="0"/>
              <a:pPr/>
              <a:t>‹#›</a:t>
            </a:fld>
            <a:endParaRPr lang="en-US" dirty="0"/>
          </a:p>
        </p:txBody>
      </p:sp>
      <p:sp>
        <p:nvSpPr>
          <p:cNvPr id="4" name="Title 1">
            <a:extLst>
              <a:ext uri="{FF2B5EF4-FFF2-40B4-BE49-F238E27FC236}">
                <a16:creationId xmlns:a16="http://schemas.microsoft.com/office/drawing/2014/main" id="{163E6344-EFA3-9BE6-12D2-0693020D71C1}"/>
              </a:ext>
            </a:extLst>
          </p:cNvPr>
          <p:cNvSpPr txBox="1">
            <a:spLocks/>
          </p:cNvSpPr>
          <p:nvPr userDrawn="1"/>
        </p:nvSpPr>
        <p:spPr>
          <a:xfrm>
            <a:off x="6096000" y="0"/>
            <a:ext cx="5538537" cy="6858000"/>
          </a:xfrm>
          <a:prstGeom prst="rect">
            <a:avLst/>
          </a:prstGeom>
          <a:solidFill>
            <a:srgbClr val="FFFFFF">
              <a:alpha val="67000"/>
            </a:srgbClr>
          </a:solidFill>
        </p:spPr>
        <p:txBody>
          <a:bodyPr vert="horz" wrap="square" lIns="274320" tIns="182880" rIns="457200" bIns="640080" rtlCol="0" anchor="t" anchorCtr="0">
            <a:normAutofit/>
          </a:bodyPr>
          <a:lstStyle>
            <a:lvl1pPr marL="0" marR="0" indent="0" algn="l" defTabSz="914400" rtl="0" eaLnBrk="1" fontAlgn="auto" latinLnBrk="0" hangingPunct="1">
              <a:lnSpc>
                <a:spcPct val="90000"/>
              </a:lnSpc>
              <a:spcBef>
                <a:spcPct val="0"/>
              </a:spcBef>
              <a:spcAft>
                <a:spcPts val="0"/>
              </a:spcAft>
              <a:buClrTx/>
              <a:buSzTx/>
              <a:buFontTx/>
              <a:buNone/>
              <a:tabLst/>
              <a:defRPr lang="en-US" sz="6000" b="0" i="0" u="none" strike="noStrike" kern="1200" baseline="0" smtClean="0">
                <a:solidFill>
                  <a:schemeClr val="tx1"/>
                </a:solidFill>
                <a:effectLst/>
                <a:latin typeface="+mj-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Section slide  title</a:t>
            </a:r>
            <a:br>
              <a:rPr lang="en-US" dirty="0"/>
            </a:br>
            <a:r>
              <a:rPr lang="en-US" sz="3200" b="1" dirty="0"/>
              <a:t>SECTION SUBTITLE</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3200" b="1" dirty="0"/>
              <a:t>—————</a:t>
            </a:r>
          </a:p>
          <a:p>
            <a:r>
              <a:rPr lang="en-US" sz="3200" dirty="0">
                <a:latin typeface="+mn-lt"/>
              </a:rPr>
              <a:t>Section presenter(s)</a:t>
            </a:r>
            <a:endParaRPr lang="en-US" dirty="0"/>
          </a:p>
        </p:txBody>
      </p:sp>
    </p:spTree>
    <p:extLst>
      <p:ext uri="{BB962C8B-B14F-4D97-AF65-F5344CB8AC3E}">
        <p14:creationId xmlns:p14="http://schemas.microsoft.com/office/powerpoint/2010/main" val="2885978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1603889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1577772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378541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719098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4247952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1418504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2155545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1811761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1284038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198916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E4A3DE-572D-EA4A-B77F-8B552A6735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B96180E-9CF9-6B49-9B76-A813F07B26E8}"/>
              </a:ext>
            </a:extLst>
          </p:cNvPr>
          <p:cNvSpPr>
            <a:spLocks noGrp="1"/>
          </p:cNvSpPr>
          <p:nvPr>
            <p:ph type="ftr" sz="quarter" idx="13"/>
          </p:nvPr>
        </p:nvSpPr>
        <p:spPr/>
        <p:txBody>
          <a:bodyPr/>
          <a:lstStyle/>
          <a:p>
            <a:fld id="{C864BAB9-D1BC-9049-8212-43283DCF80EA}" type="slidenum">
              <a:rPr lang="en-US" smtClean="0"/>
              <a:pPr/>
              <a:t>‹#›</a:t>
            </a:fld>
            <a:endParaRPr lang="en-US" dirty="0"/>
          </a:p>
        </p:txBody>
      </p:sp>
      <p:sp>
        <p:nvSpPr>
          <p:cNvPr id="2" name="TextBox 1">
            <a:extLst>
              <a:ext uri="{FF2B5EF4-FFF2-40B4-BE49-F238E27FC236}">
                <a16:creationId xmlns:a16="http://schemas.microsoft.com/office/drawing/2014/main" id="{BE8D67FA-7805-48EA-061A-B3234D096A4F}"/>
              </a:ext>
            </a:extLst>
          </p:cNvPr>
          <p:cNvSpPr txBox="1"/>
          <p:nvPr userDrawn="1"/>
        </p:nvSpPr>
        <p:spPr>
          <a:xfrm>
            <a:off x="3019926" y="204537"/>
            <a:ext cx="184731" cy="369332"/>
          </a:xfrm>
          <a:prstGeom prst="rect">
            <a:avLst/>
          </a:prstGeom>
          <a:noFill/>
        </p:spPr>
        <p:txBody>
          <a:bodyPr wrap="none" rtlCol="0">
            <a:spAutoFit/>
          </a:bodyPr>
          <a:lstStyle/>
          <a:p>
            <a:endParaRPr lang="en-US" dirty="0"/>
          </a:p>
        </p:txBody>
      </p:sp>
      <p:sp>
        <p:nvSpPr>
          <p:cNvPr id="10" name="Title 9">
            <a:extLst>
              <a:ext uri="{FF2B5EF4-FFF2-40B4-BE49-F238E27FC236}">
                <a16:creationId xmlns:a16="http://schemas.microsoft.com/office/drawing/2014/main" id="{A313AC03-344F-B2E4-E308-66FD34BA1C1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8629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1848541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378404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99265-BC9B-2243-8972-B94AE715CC1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B96180E-9CF9-6B49-9B76-A813F07B26E8}"/>
              </a:ext>
            </a:extLst>
          </p:cNvPr>
          <p:cNvSpPr>
            <a:spLocks noGrp="1"/>
          </p:cNvSpPr>
          <p:nvPr>
            <p:ph type="ftr" sz="quarter" idx="13"/>
          </p:nvPr>
        </p:nvSpPr>
        <p:spPr/>
        <p:txBody>
          <a:bodyPr/>
          <a:lstStyle/>
          <a:p>
            <a:fld id="{C864BAB9-D1BC-9049-8212-43283DCF80EA}" type="slidenum">
              <a:rPr lang="en-US" smtClean="0"/>
              <a:pPr/>
              <a:t>‹#›</a:t>
            </a:fld>
            <a:endParaRPr lang="en-US" dirty="0"/>
          </a:p>
        </p:txBody>
      </p:sp>
      <p:sp>
        <p:nvSpPr>
          <p:cNvPr id="7" name="Content Placeholder 2">
            <a:extLst>
              <a:ext uri="{FF2B5EF4-FFF2-40B4-BE49-F238E27FC236}">
                <a16:creationId xmlns:a16="http://schemas.microsoft.com/office/drawing/2014/main" id="{94422329-5EDA-CB45-A989-4189C662C9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3881BC32-1EF7-3F49-A4A9-6EA096E64E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6242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DC7B7-36D8-6046-A6B6-7F89196B6CB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88F165D-2F1A-7146-92F2-28A4D8FF0624}"/>
              </a:ext>
            </a:extLst>
          </p:cNvPr>
          <p:cNvSpPr>
            <a:spLocks noGrp="1"/>
          </p:cNvSpPr>
          <p:nvPr>
            <p:ph type="body" idx="1"/>
          </p:nvPr>
        </p:nvSpPr>
        <p:spPr>
          <a:xfrm>
            <a:off x="829136" y="1681163"/>
            <a:ext cx="5054043" cy="7788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607AE2-1D24-7048-A1C9-1D1BE5B53FEC}"/>
              </a:ext>
            </a:extLst>
          </p:cNvPr>
          <p:cNvSpPr>
            <a:spLocks noGrp="1"/>
          </p:cNvSpPr>
          <p:nvPr>
            <p:ph sz="half" idx="2"/>
          </p:nvPr>
        </p:nvSpPr>
        <p:spPr>
          <a:xfrm>
            <a:off x="829136" y="2505075"/>
            <a:ext cx="5054043" cy="3483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D65497-64C4-3B4F-B7C3-6303C0587936}"/>
              </a:ext>
            </a:extLst>
          </p:cNvPr>
          <p:cNvSpPr>
            <a:spLocks noGrp="1"/>
          </p:cNvSpPr>
          <p:nvPr>
            <p:ph type="body" sz="quarter" idx="3"/>
          </p:nvPr>
        </p:nvSpPr>
        <p:spPr>
          <a:xfrm>
            <a:off x="6161495" y="1681163"/>
            <a:ext cx="5078933" cy="7788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A0BD32-291F-984C-B89E-C01A1FB23C41}"/>
              </a:ext>
            </a:extLst>
          </p:cNvPr>
          <p:cNvSpPr>
            <a:spLocks noGrp="1"/>
          </p:cNvSpPr>
          <p:nvPr>
            <p:ph sz="quarter" idx="4"/>
          </p:nvPr>
        </p:nvSpPr>
        <p:spPr>
          <a:xfrm>
            <a:off x="6161495" y="2505075"/>
            <a:ext cx="5078933" cy="3483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2044498F-0EBC-9C4F-AD1D-940B68546C01}"/>
              </a:ext>
            </a:extLst>
          </p:cNvPr>
          <p:cNvSpPr>
            <a:spLocks noGrp="1"/>
          </p:cNvSpPr>
          <p:nvPr>
            <p:ph type="ftr" sz="quarter" idx="10"/>
          </p:nvPr>
        </p:nvSpPr>
        <p:spPr/>
        <p:txBody>
          <a:bodyPr/>
          <a:lstStyle/>
          <a:p>
            <a:fld id="{C864BAB9-D1BC-9049-8212-43283DCF80EA}" type="slidenum">
              <a:rPr lang="en-US" smtClean="0"/>
              <a:pPr/>
              <a:t>‹#›</a:t>
            </a:fld>
            <a:endParaRPr lang="en-US" dirty="0"/>
          </a:p>
        </p:txBody>
      </p:sp>
    </p:spTree>
    <p:extLst>
      <p:ext uri="{BB962C8B-B14F-4D97-AF65-F5344CB8AC3E}">
        <p14:creationId xmlns:p14="http://schemas.microsoft.com/office/powerpoint/2010/main" val="208747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3596-3C1A-FA41-8B19-A9FE35973CC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Footer Placeholder 2">
            <a:extLst>
              <a:ext uri="{FF2B5EF4-FFF2-40B4-BE49-F238E27FC236}">
                <a16:creationId xmlns:a16="http://schemas.microsoft.com/office/drawing/2014/main" id="{8C21EE8E-B54C-D44E-AB2E-F11A6E425569}"/>
              </a:ext>
            </a:extLst>
          </p:cNvPr>
          <p:cNvSpPr>
            <a:spLocks noGrp="1"/>
          </p:cNvSpPr>
          <p:nvPr>
            <p:ph type="ftr" sz="quarter" idx="10"/>
          </p:nvPr>
        </p:nvSpPr>
        <p:spPr/>
        <p:txBody>
          <a:bodyPr/>
          <a:lstStyle/>
          <a:p>
            <a:fld id="{C864BAB9-D1BC-9049-8212-43283DCF80EA}" type="slidenum">
              <a:rPr lang="en-US" smtClean="0"/>
              <a:pPr/>
              <a:t>‹#›</a:t>
            </a:fld>
            <a:endParaRPr lang="en-US" dirty="0"/>
          </a:p>
        </p:txBody>
      </p:sp>
    </p:spTree>
    <p:extLst>
      <p:ext uri="{BB962C8B-B14F-4D97-AF65-F5344CB8AC3E}">
        <p14:creationId xmlns:p14="http://schemas.microsoft.com/office/powerpoint/2010/main" val="138161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415576-E801-5442-BCC5-7BF350CFBEE5}"/>
              </a:ext>
            </a:extLst>
          </p:cNvPr>
          <p:cNvSpPr>
            <a:spLocks noGrp="1"/>
          </p:cNvSpPr>
          <p:nvPr>
            <p:ph type="ftr" sz="quarter" idx="10"/>
          </p:nvPr>
        </p:nvSpPr>
        <p:spPr/>
        <p:txBody>
          <a:bodyPr/>
          <a:lstStyle/>
          <a:p>
            <a:fld id="{C864BAB9-D1BC-9049-8212-43283DCF80EA}" type="slidenum">
              <a:rPr lang="en-US" smtClean="0"/>
              <a:pPr/>
              <a:t>‹#›</a:t>
            </a:fld>
            <a:endParaRPr lang="en-US" dirty="0"/>
          </a:p>
        </p:txBody>
      </p:sp>
    </p:spTree>
    <p:extLst>
      <p:ext uri="{BB962C8B-B14F-4D97-AF65-F5344CB8AC3E}">
        <p14:creationId xmlns:p14="http://schemas.microsoft.com/office/powerpoint/2010/main" val="125146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C7214C-E1DC-7A47-8143-D2E5E4949F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370158-DAB4-F640-BA38-2D1FCD6A0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01F77156-3A56-2B43-B6D1-8F8BFD48EAA0}"/>
              </a:ext>
            </a:extLst>
          </p:cNvPr>
          <p:cNvSpPr>
            <a:spLocks noGrp="1"/>
          </p:cNvSpPr>
          <p:nvPr>
            <p:ph type="title"/>
          </p:nvPr>
        </p:nvSpPr>
        <p:spPr>
          <a:xfrm>
            <a:off x="839788" y="240030"/>
            <a:ext cx="3932237" cy="1600200"/>
          </a:xfrm>
          <a:prstGeom prst="rect">
            <a:avLst/>
          </a:prstGeom>
        </p:spPr>
        <p:txBody>
          <a:bodyPr tIns="0" bIns="0" anchor="ctr" anchorCtr="0"/>
          <a:lstStyle>
            <a:lvl1pPr>
              <a:defRPr sz="3200"/>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E8419F54-B48A-3945-ABDA-7C91B16ACB7D}"/>
              </a:ext>
            </a:extLst>
          </p:cNvPr>
          <p:cNvSpPr>
            <a:spLocks noGrp="1"/>
          </p:cNvSpPr>
          <p:nvPr>
            <p:ph type="ftr" sz="quarter" idx="10"/>
          </p:nvPr>
        </p:nvSpPr>
        <p:spPr/>
        <p:txBody>
          <a:bodyPr/>
          <a:lstStyle/>
          <a:p>
            <a:fld id="{C864BAB9-D1BC-9049-8212-43283DCF80EA}" type="slidenum">
              <a:rPr lang="en-US" smtClean="0"/>
              <a:pPr/>
              <a:t>‹#›</a:t>
            </a:fld>
            <a:endParaRPr lang="en-US" dirty="0"/>
          </a:p>
        </p:txBody>
      </p:sp>
    </p:spTree>
    <p:extLst>
      <p:ext uri="{BB962C8B-B14F-4D97-AF65-F5344CB8AC3E}">
        <p14:creationId xmlns:p14="http://schemas.microsoft.com/office/powerpoint/2010/main" val="230777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CF6A-AFAD-B747-8AA9-DF3AFC753D47}"/>
              </a:ext>
            </a:extLst>
          </p:cNvPr>
          <p:cNvSpPr>
            <a:spLocks noGrp="1"/>
          </p:cNvSpPr>
          <p:nvPr>
            <p:ph type="title"/>
          </p:nvPr>
        </p:nvSpPr>
        <p:spPr>
          <a:xfrm>
            <a:off x="839788" y="240030"/>
            <a:ext cx="3932237" cy="1600200"/>
          </a:xfrm>
          <a:prstGeom prst="rect">
            <a:avLst/>
          </a:prstGeom>
        </p:spPr>
        <p:txBody>
          <a:bodyPr tIns="0" bIns="0" anchor="ctr" anchorCtr="0"/>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DD1E8029-C59A-314B-8692-1E9189833B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873B092-C660-FE4F-824A-CA5FA8836A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2169DF59-08BC-3242-BCA6-AC58A75FD781}"/>
              </a:ext>
            </a:extLst>
          </p:cNvPr>
          <p:cNvSpPr>
            <a:spLocks noGrp="1"/>
          </p:cNvSpPr>
          <p:nvPr>
            <p:ph type="ftr" sz="quarter" idx="10"/>
          </p:nvPr>
        </p:nvSpPr>
        <p:spPr/>
        <p:txBody>
          <a:bodyPr/>
          <a:lstStyle/>
          <a:p>
            <a:fld id="{C864BAB9-D1BC-9049-8212-43283DCF80EA}" type="slidenum">
              <a:rPr lang="en-US" smtClean="0"/>
              <a:pPr/>
              <a:t>‹#›</a:t>
            </a:fld>
            <a:endParaRPr lang="en-US" dirty="0"/>
          </a:p>
        </p:txBody>
      </p:sp>
    </p:spTree>
    <p:extLst>
      <p:ext uri="{BB962C8B-B14F-4D97-AF65-F5344CB8AC3E}">
        <p14:creationId xmlns:p14="http://schemas.microsoft.com/office/powerpoint/2010/main" val="15494389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3.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3">
            <a:lum/>
            <a:extLst>
              <a:ext uri="{96DAC541-7B7A-43D3-8B79-37D633B846F1}">
                <asvg:svgBlip xmlns:asvg="http://schemas.microsoft.com/office/drawing/2016/SVG/main" r:embed="rId34"/>
              </a:ext>
            </a:extLst>
          </a:blip>
          <a:srcRect/>
          <a:stretch>
            <a:fillRect l="-4000" r="-4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369846-484D-4E4A-BCF5-124A96EF43FF}"/>
              </a:ext>
            </a:extLst>
          </p:cNvPr>
          <p:cNvSpPr/>
          <p:nvPr userDrawn="1"/>
        </p:nvSpPr>
        <p:spPr>
          <a:xfrm>
            <a:off x="-12120" y="316612"/>
            <a:ext cx="12216239" cy="659674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 name="Text Placeholder 2">
            <a:extLst>
              <a:ext uri="{FF2B5EF4-FFF2-40B4-BE49-F238E27FC236}">
                <a16:creationId xmlns:a16="http://schemas.microsoft.com/office/drawing/2014/main" id="{F12C34FB-9C9B-9640-86E7-CB83588B0CDE}"/>
              </a:ext>
            </a:extLst>
          </p:cNvPr>
          <p:cNvSpPr>
            <a:spLocks noGrp="1"/>
          </p:cNvSpPr>
          <p:nvPr>
            <p:ph type="body" idx="1"/>
          </p:nvPr>
        </p:nvSpPr>
        <p:spPr>
          <a:xfrm>
            <a:off x="838200" y="1825625"/>
            <a:ext cx="102841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D610CBBB-6153-5648-BAC6-9A0E4AA2D69E}"/>
              </a:ext>
            </a:extLst>
          </p:cNvPr>
          <p:cNvSpPr txBox="1"/>
          <p:nvPr userDrawn="1"/>
        </p:nvSpPr>
        <p:spPr>
          <a:xfrm>
            <a:off x="10296420" y="8935"/>
            <a:ext cx="1919819" cy="273230"/>
          </a:xfrm>
          <a:prstGeom prst="rect">
            <a:avLst/>
          </a:prstGeom>
          <a:noFill/>
        </p:spPr>
        <p:txBody>
          <a:bodyPr wrap="square" lIns="0" tIns="0" rIns="0" bIns="0" rtlCol="0">
            <a:noAutofit/>
          </a:bodyPr>
          <a:lstStyle/>
          <a:p>
            <a:pPr algn="l"/>
            <a:r>
              <a:rPr lang="en-US" sz="1600" b="0" kern="0" cap="small" spc="250" baseline="0" dirty="0">
                <a:solidFill>
                  <a:schemeClr val="accent5">
                    <a:lumMod val="20000"/>
                    <a:lumOff val="80000"/>
                  </a:schemeClr>
                </a:solidFill>
              </a:rPr>
              <a:t>#PKDCON2023</a:t>
            </a:r>
          </a:p>
        </p:txBody>
      </p:sp>
      <p:sp>
        <p:nvSpPr>
          <p:cNvPr id="7" name="Title Placeholder 6">
            <a:extLst>
              <a:ext uri="{FF2B5EF4-FFF2-40B4-BE49-F238E27FC236}">
                <a16:creationId xmlns:a16="http://schemas.microsoft.com/office/drawing/2014/main" id="{5EDA7EA5-689F-4948-B667-7EB921EB94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982684A3-AC56-2D47-B350-65FE513BC6B4}"/>
              </a:ext>
            </a:extLst>
          </p:cNvPr>
          <p:cNvSpPr>
            <a:spLocks noGrp="1"/>
          </p:cNvSpPr>
          <p:nvPr>
            <p:ph type="ftr" sz="quarter" idx="3"/>
          </p:nvPr>
        </p:nvSpPr>
        <p:spPr>
          <a:xfrm>
            <a:off x="0" y="6390772"/>
            <a:ext cx="566530" cy="467228"/>
          </a:xfrm>
          <a:prstGeom prst="rect">
            <a:avLst/>
          </a:prstGeom>
        </p:spPr>
        <p:txBody>
          <a:bodyPr vert="horz" lIns="91440" tIns="45720" rIns="91440" bIns="45720" rtlCol="0" anchor="ctr"/>
          <a:lstStyle>
            <a:lvl1pPr algn="ctr">
              <a:defRPr sz="1200">
                <a:solidFill>
                  <a:schemeClr val="tx2"/>
                </a:solidFill>
              </a:defRPr>
            </a:lvl1pPr>
          </a:lstStyle>
          <a:p>
            <a:fld id="{02DB7A96-5C5A-6643-9C9E-03AE6EDAA258}" type="slidenum">
              <a:rPr lang="en-US" smtClean="0"/>
              <a:pPr/>
              <a:t>‹#›</a:t>
            </a:fld>
            <a:endParaRPr lang="en-US" dirty="0"/>
          </a:p>
        </p:txBody>
      </p:sp>
      <p:pic>
        <p:nvPicPr>
          <p:cNvPr id="8" name="Picture 7">
            <a:extLst>
              <a:ext uri="{FF2B5EF4-FFF2-40B4-BE49-F238E27FC236}">
                <a16:creationId xmlns:a16="http://schemas.microsoft.com/office/drawing/2014/main" id="{AEBB7B73-98EB-7B43-8113-BB5E6D9803D3}"/>
              </a:ext>
            </a:extLst>
          </p:cNvPr>
          <p:cNvPicPr>
            <a:picLocks noChangeAspect="1"/>
          </p:cNvPicPr>
          <p:nvPr userDrawn="1"/>
        </p:nvPicPr>
        <p:blipFill rotWithShape="1">
          <a:blip r:embed="rId35"/>
          <a:srcRect l="20081" t="20118" r="19279" b="33270"/>
          <a:stretch/>
        </p:blipFill>
        <p:spPr>
          <a:xfrm>
            <a:off x="11353800" y="6205780"/>
            <a:ext cx="746997" cy="574189"/>
          </a:xfrm>
          <a:prstGeom prst="rect">
            <a:avLst/>
          </a:prstGeom>
        </p:spPr>
      </p:pic>
    </p:spTree>
    <p:extLst>
      <p:ext uri="{BB962C8B-B14F-4D97-AF65-F5344CB8AC3E}">
        <p14:creationId xmlns:p14="http://schemas.microsoft.com/office/powerpoint/2010/main" val="179272783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0" r:id="rId4"/>
    <p:sldLayoutId id="2147483665" r:id="rId5"/>
    <p:sldLayoutId id="2147483666" r:id="rId6"/>
    <p:sldLayoutId id="2147483667" r:id="rId7"/>
    <p:sldLayoutId id="2147483668" r:id="rId8"/>
    <p:sldLayoutId id="2147483669" r:id="rId9"/>
    <p:sldLayoutId id="2147483672" r:id="rId10"/>
    <p:sldLayoutId id="2147483673" r:id="rId11"/>
    <p:sldLayoutId id="2147483675" r:id="rId12"/>
    <p:sldLayoutId id="2147483676"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93" r:id="rId23"/>
    <p:sldLayoutId id="2147483694" r:id="rId24"/>
    <p:sldLayoutId id="2147483695" r:id="rId25"/>
    <p:sldLayoutId id="2147483696" r:id="rId26"/>
    <p:sldLayoutId id="2147483697" r:id="rId27"/>
    <p:sldLayoutId id="2147483698" r:id="rId28"/>
    <p:sldLayoutId id="2147483699" r:id="rId29"/>
    <p:sldLayoutId id="2147483707" r:id="rId30"/>
    <p:sldLayoutId id="214748370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hyperlink" Target="http://www.mayo.edu/research/documents/pkd-center-adpkd-classification/doc-20094754"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21.jpg"/><Relationship Id="rId5" Type="http://schemas.openxmlformats.org/officeDocument/2006/relationships/image" Target="../media/image20.gif"/><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24.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hyperlink" Target="https://www.thekidneydietician.org/renal-fdiet-grocery-list/"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g"/><Relationship Id="rId9"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hyperlink" Target="mailto:guaywoodfl@chop.edu" TargetMode="External"/><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0.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DD17B-20A4-6942-A95B-F28872F4EE27}"/>
              </a:ext>
            </a:extLst>
          </p:cNvPr>
          <p:cNvSpPr>
            <a:spLocks noGrp="1"/>
          </p:cNvSpPr>
          <p:nvPr>
            <p:ph type="ctrTitle"/>
          </p:nvPr>
        </p:nvSpPr>
        <p:spPr>
          <a:xfrm>
            <a:off x="5522495" y="0"/>
            <a:ext cx="6669505" cy="6858000"/>
          </a:xfrm>
        </p:spPr>
        <p:txBody>
          <a:bodyPr>
            <a:normAutofit/>
          </a:bodyPr>
          <a:lstStyle/>
          <a:p>
            <a:r>
              <a:rPr lang="en-US" sz="4400" b="1" dirty="0">
                <a:solidFill>
                  <a:srgbClr val="221D59"/>
                </a:solidFill>
                <a:effectLst/>
                <a:latin typeface="Arial Narrow" panose="020B0604020202020204" pitchFamily="34" charset="0"/>
                <a:cs typeface="Arial Narrow" panose="020B0604020202020204" pitchFamily="34" charset="0"/>
              </a:rPr>
              <a:t>Your Child Has Been Diagnosed With PKD – </a:t>
            </a:r>
            <a:br>
              <a:rPr lang="en-US" sz="4400" b="1" dirty="0">
                <a:solidFill>
                  <a:srgbClr val="221D59"/>
                </a:solidFill>
                <a:effectLst/>
                <a:latin typeface="Arial Narrow" panose="020B0604020202020204" pitchFamily="34" charset="0"/>
                <a:cs typeface="Arial Narrow" panose="020B0604020202020204" pitchFamily="34" charset="0"/>
              </a:rPr>
            </a:br>
            <a:r>
              <a:rPr lang="en-US" sz="4400" b="1" dirty="0">
                <a:solidFill>
                  <a:srgbClr val="221D59"/>
                </a:solidFill>
                <a:effectLst/>
                <a:latin typeface="Arial Narrow" panose="020B0604020202020204" pitchFamily="34" charset="0"/>
                <a:cs typeface="Arial Narrow" panose="020B0604020202020204" pitchFamily="34" charset="0"/>
              </a:rPr>
              <a:t>Now What?</a:t>
            </a:r>
            <a:br>
              <a:rPr lang="en-US" sz="4400" b="1" dirty="0">
                <a:solidFill>
                  <a:srgbClr val="221D59"/>
                </a:solidFill>
                <a:effectLst/>
                <a:latin typeface="Arial Narrow" panose="020B0604020202020204" pitchFamily="34" charset="0"/>
                <a:cs typeface="Arial Narrow" panose="020B0604020202020204" pitchFamily="34" charset="0"/>
              </a:rPr>
            </a:br>
            <a:br>
              <a:rPr lang="en-US" sz="4800" b="1" dirty="0">
                <a:latin typeface="Arial Narrow" panose="020B0604020202020204" pitchFamily="34" charset="0"/>
                <a:cs typeface="Arial Narrow" panose="020B0604020202020204" pitchFamily="34" charset="0"/>
              </a:rPr>
            </a:br>
            <a:br>
              <a:rPr lang="en-US" sz="4800" b="1" dirty="0">
                <a:latin typeface="Arial Narrow" panose="020B0604020202020204" pitchFamily="34" charset="0"/>
                <a:cs typeface="Arial Narrow" panose="020B0604020202020204" pitchFamily="34" charset="0"/>
              </a:rPr>
            </a:br>
            <a:r>
              <a:rPr lang="en-US" sz="4400" dirty="0">
                <a:solidFill>
                  <a:srgbClr val="231E5A"/>
                </a:solidFill>
                <a:latin typeface="Arial Narrow" panose="020B0604020202020204" pitchFamily="34" charset="0"/>
                <a:ea typeface="Arial Narrow" charset="0"/>
                <a:cs typeface="Arial Narrow" panose="020B0604020202020204" pitchFamily="34" charset="0"/>
              </a:rPr>
              <a:t>Lisa </a:t>
            </a:r>
            <a:r>
              <a:rPr lang="en-US" sz="4400" dirty="0">
                <a:solidFill>
                  <a:srgbClr val="221D59"/>
                </a:solidFill>
                <a:latin typeface="Arial Narrow" panose="020B0604020202020204" pitchFamily="34" charset="0"/>
                <a:ea typeface="Arial Narrow" charset="0"/>
                <a:cs typeface="Arial Narrow" panose="020B0604020202020204" pitchFamily="34" charset="0"/>
              </a:rPr>
              <a:t>M</a:t>
            </a:r>
            <a:r>
              <a:rPr lang="en-US" sz="4400" dirty="0">
                <a:solidFill>
                  <a:srgbClr val="231E5A"/>
                </a:solidFill>
                <a:latin typeface="Arial Narrow" panose="020B0604020202020204" pitchFamily="34" charset="0"/>
                <a:ea typeface="Arial Narrow" charset="0"/>
                <a:cs typeface="Arial Narrow" panose="020B0604020202020204" pitchFamily="34" charset="0"/>
              </a:rPr>
              <a:t>. Guay-Woodford, MD</a:t>
            </a:r>
            <a:br>
              <a:rPr lang="en-US" sz="4400" dirty="0">
                <a:solidFill>
                  <a:srgbClr val="231E5A"/>
                </a:solidFill>
                <a:latin typeface="Arial Narrow" panose="020B0604020202020204" pitchFamily="34" charset="0"/>
                <a:ea typeface="Arial Narrow" charset="0"/>
                <a:cs typeface="Arial Narrow" panose="020B0604020202020204" pitchFamily="34" charset="0"/>
              </a:rPr>
            </a:br>
            <a:r>
              <a:rPr lang="en-US" sz="3600" dirty="0">
                <a:solidFill>
                  <a:srgbClr val="231E5A"/>
                </a:solidFill>
                <a:latin typeface="Arial Narrow" panose="020B0604020202020204" pitchFamily="34" charset="0"/>
                <a:ea typeface="Arial Narrow" charset="0"/>
                <a:cs typeface="Arial Narrow" panose="020B0604020202020204" pitchFamily="34" charset="0"/>
              </a:rPr>
              <a:t>Children’s Hospital of Philadelphia</a:t>
            </a:r>
            <a:br>
              <a:rPr lang="en-US" sz="4800" dirty="0">
                <a:solidFill>
                  <a:srgbClr val="231E5A"/>
                </a:solidFill>
                <a:latin typeface="Arial Narrow" panose="020B0604020202020204" pitchFamily="34" charset="0"/>
                <a:ea typeface="Arial Narrow" charset="0"/>
                <a:cs typeface="Arial Narrow" panose="020B0604020202020204" pitchFamily="34" charset="0"/>
              </a:rPr>
            </a:br>
            <a:r>
              <a:rPr lang="en-US" b="1" dirty="0">
                <a:latin typeface="Arial Narrow" panose="020B0604020202020204" pitchFamily="34" charset="0"/>
                <a:cs typeface="Arial Narrow" panose="020B0604020202020204" pitchFamily="34" charset="0"/>
              </a:rPr>
              <a:t> </a:t>
            </a:r>
            <a:endParaRPr lang="en-US" dirty="0"/>
          </a:p>
        </p:txBody>
      </p:sp>
    </p:spTree>
    <p:extLst>
      <p:ext uri="{BB962C8B-B14F-4D97-AF65-F5344CB8AC3E}">
        <p14:creationId xmlns:p14="http://schemas.microsoft.com/office/powerpoint/2010/main" val="206152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1" descr="Timeline&#10;&#10;Description automatically generated">
            <a:extLst>
              <a:ext uri="{FF2B5EF4-FFF2-40B4-BE49-F238E27FC236}">
                <a16:creationId xmlns:a16="http://schemas.microsoft.com/office/drawing/2014/main" id="{920448F3-90EA-46D7-85E8-21AAD28D4A1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8224"/>
          <a:stretch/>
        </p:blipFill>
        <p:spPr>
          <a:xfrm>
            <a:off x="1709670" y="1791917"/>
            <a:ext cx="8448301" cy="4361343"/>
          </a:xfrm>
          <a:prstGeom prst="rect">
            <a:avLst/>
          </a:prstGeom>
          <a:ln w="12700" cap="sq">
            <a:solidFill>
              <a:srgbClr val="0070C0"/>
            </a:solidFill>
            <a:prstDash val="solid"/>
            <a:miter lim="800000"/>
          </a:ln>
          <a:effectLst>
            <a:outerShdw blurRad="50800" dist="38100" dir="2700000" algn="tl" rotWithShape="0">
              <a:srgbClr val="000000">
                <a:alpha val="43000"/>
              </a:srgbClr>
            </a:outerShdw>
          </a:effectLst>
        </p:spPr>
      </p:pic>
      <p:sp>
        <p:nvSpPr>
          <p:cNvPr id="7" name="Rectangle 4">
            <a:extLst>
              <a:ext uri="{FF2B5EF4-FFF2-40B4-BE49-F238E27FC236}">
                <a16:creationId xmlns:a16="http://schemas.microsoft.com/office/drawing/2014/main" id="{AAF538CF-A6B0-1794-1B6A-D649B7F5F976}"/>
              </a:ext>
            </a:extLst>
          </p:cNvPr>
          <p:cNvSpPr>
            <a:spLocks noChangeArrowheads="1"/>
          </p:cNvSpPr>
          <p:nvPr/>
        </p:nvSpPr>
        <p:spPr bwMode="auto">
          <a:xfrm>
            <a:off x="838200" y="704740"/>
            <a:ext cx="9697720" cy="646331"/>
          </a:xfrm>
          <a:prstGeom prst="rect">
            <a:avLst/>
          </a:prstGeom>
          <a:noFill/>
          <a:ln w="12700">
            <a:noFill/>
            <a:miter lim="800000"/>
            <a:headEnd/>
            <a:tailEnd/>
          </a:ln>
        </p:spPr>
        <p:txBody>
          <a:bodyPr wrap="square">
            <a:prstTxWarp prst="textNoShape">
              <a:avLst/>
            </a:prstTxWarp>
            <a:spAutoFit/>
          </a:bodyPr>
          <a:lstStyle/>
          <a:p>
            <a:r>
              <a:rPr lang="en-US" sz="3600" b="1" dirty="0">
                <a:solidFill>
                  <a:srgbClr val="203D65"/>
                </a:solidFill>
                <a:latin typeface="Arial Narrow" panose="020B0604020202020204" pitchFamily="34" charset="0"/>
                <a:cs typeface="Arial Narrow" panose="020B0604020202020204" pitchFamily="34" charset="0"/>
              </a:rPr>
              <a:t>Lifespan view of polycystic kidney diseases</a:t>
            </a:r>
          </a:p>
        </p:txBody>
      </p:sp>
      <p:sp>
        <p:nvSpPr>
          <p:cNvPr id="2" name="Oval 1">
            <a:extLst>
              <a:ext uri="{FF2B5EF4-FFF2-40B4-BE49-F238E27FC236}">
                <a16:creationId xmlns:a16="http://schemas.microsoft.com/office/drawing/2014/main" id="{E9BEF1BE-3FC1-DADE-657F-4FBA2E9B8AAF}"/>
              </a:ext>
            </a:extLst>
          </p:cNvPr>
          <p:cNvSpPr/>
          <p:nvPr/>
        </p:nvSpPr>
        <p:spPr>
          <a:xfrm>
            <a:off x="4152453" y="2917101"/>
            <a:ext cx="430306" cy="401586"/>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42"/>
          </a:p>
        </p:txBody>
      </p:sp>
      <p:sp>
        <p:nvSpPr>
          <p:cNvPr id="3" name="Oval 2">
            <a:extLst>
              <a:ext uri="{FF2B5EF4-FFF2-40B4-BE49-F238E27FC236}">
                <a16:creationId xmlns:a16="http://schemas.microsoft.com/office/drawing/2014/main" id="{71A0B8B8-BEE3-1169-2480-2521AA16F220}"/>
              </a:ext>
            </a:extLst>
          </p:cNvPr>
          <p:cNvSpPr/>
          <p:nvPr/>
        </p:nvSpPr>
        <p:spPr>
          <a:xfrm>
            <a:off x="5346550" y="5143933"/>
            <a:ext cx="1011219" cy="401586"/>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42"/>
          </a:p>
        </p:txBody>
      </p:sp>
    </p:spTree>
    <p:extLst>
      <p:ext uri="{BB962C8B-B14F-4D97-AF65-F5344CB8AC3E}">
        <p14:creationId xmlns:p14="http://schemas.microsoft.com/office/powerpoint/2010/main" val="1569003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E15DC6F-3B9C-9965-3AFA-89AFEB31A201}"/>
              </a:ext>
            </a:extLst>
          </p:cNvPr>
          <p:cNvSpPr txBox="1">
            <a:spLocks/>
          </p:cNvSpPr>
          <p:nvPr/>
        </p:nvSpPr>
        <p:spPr>
          <a:xfrm>
            <a:off x="990600" y="708859"/>
            <a:ext cx="10231271" cy="9701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Narrow" panose="020B0604020202020204" pitchFamily="34" charset="0"/>
                <a:cs typeface="Arial Narrow" panose="020B0604020202020204" pitchFamily="34" charset="0"/>
              </a:rPr>
              <a:t>Objectives</a:t>
            </a:r>
            <a:endParaRPr lang="en-US" sz="4000" b="1" dirty="0">
              <a:solidFill>
                <a:srgbClr val="002060"/>
              </a:solidFill>
              <a:latin typeface="Arial Narrow" panose="020B0604020202020204" pitchFamily="34" charset="0"/>
              <a:cs typeface="Arial Narrow" panose="020B0604020202020204" pitchFamily="34" charset="0"/>
            </a:endParaRPr>
          </a:p>
        </p:txBody>
      </p:sp>
      <p:sp>
        <p:nvSpPr>
          <p:cNvPr id="3" name="Rectangle 2">
            <a:extLst>
              <a:ext uri="{FF2B5EF4-FFF2-40B4-BE49-F238E27FC236}">
                <a16:creationId xmlns:a16="http://schemas.microsoft.com/office/drawing/2014/main" id="{37078A1F-B058-09EE-F27D-3916EFBC0A21}"/>
              </a:ext>
            </a:extLst>
          </p:cNvPr>
          <p:cNvSpPr/>
          <p:nvPr/>
        </p:nvSpPr>
        <p:spPr>
          <a:xfrm>
            <a:off x="1085193" y="2174810"/>
            <a:ext cx="9777663" cy="2739211"/>
          </a:xfrm>
          <a:prstGeom prst="rect">
            <a:avLst/>
          </a:prstGeom>
        </p:spPr>
        <p:txBody>
          <a:bodyPr wrap="square">
            <a:spAutoFit/>
          </a:bodyPr>
          <a:lstStyle/>
          <a:p>
            <a:pPr marL="457200" indent="-457200" algn="l" fontAlgn="base">
              <a:spcAft>
                <a:spcPts val="2400"/>
              </a:spcAft>
              <a:buFont typeface="Arial" panose="020B0604020202020204" pitchFamily="34" charset="0"/>
              <a:buChar char="•"/>
            </a:pPr>
            <a:r>
              <a:rPr lang="en-US" sz="2800" dirty="0">
                <a:solidFill>
                  <a:schemeClr val="bg1">
                    <a:lumMod val="75000"/>
                  </a:schemeClr>
                </a:solidFill>
                <a:effectLst/>
                <a:latin typeface="Arial Narrow" panose="020B0604020202020204" pitchFamily="34" charset="0"/>
                <a:cs typeface="Arial Narrow" panose="020B0604020202020204" pitchFamily="34" charset="0"/>
              </a:rPr>
              <a:t>The basics of PKD in children</a:t>
            </a:r>
          </a:p>
          <a:p>
            <a:pPr marL="457200" indent="-457200" algn="l" fontAlgn="base">
              <a:spcAft>
                <a:spcPts val="2400"/>
              </a:spcAft>
              <a:buFont typeface="Arial" panose="020B0604020202020204" pitchFamily="34" charset="0"/>
              <a:buChar char="•"/>
            </a:pPr>
            <a:r>
              <a:rPr lang="en-US" sz="2800" dirty="0">
                <a:solidFill>
                  <a:srgbClr val="221D59"/>
                </a:solidFill>
                <a:latin typeface="Arial Narrow" panose="020B0604020202020204" pitchFamily="34" charset="0"/>
                <a:cs typeface="Arial Narrow" panose="020B0604020202020204" pitchFamily="34" charset="0"/>
              </a:rPr>
              <a:t>What to do after your child is diagnosed with PKD</a:t>
            </a:r>
            <a:endParaRPr lang="en-US" sz="2800" dirty="0">
              <a:solidFill>
                <a:srgbClr val="221D59"/>
              </a:solidFill>
              <a:effectLst/>
              <a:latin typeface="Arial Narrow" panose="020B0604020202020204" pitchFamily="34" charset="0"/>
              <a:cs typeface="Arial Narrow" panose="020B0604020202020204" pitchFamily="34" charset="0"/>
            </a:endParaRPr>
          </a:p>
          <a:p>
            <a:pPr marL="457200" indent="-457200" fontAlgn="base">
              <a:spcAft>
                <a:spcPts val="2400"/>
              </a:spcAft>
              <a:buFont typeface="Arial" panose="020B0604020202020204" pitchFamily="34" charset="0"/>
              <a:buChar char="•"/>
            </a:pPr>
            <a:r>
              <a:rPr lang="en-US" sz="2800" dirty="0">
                <a:solidFill>
                  <a:schemeClr val="bg1">
                    <a:lumMod val="75000"/>
                  </a:schemeClr>
                </a:solidFill>
                <a:effectLst/>
                <a:latin typeface="Arial Narrow" panose="020B0604020202020204" pitchFamily="34" charset="0"/>
                <a:cs typeface="Arial Narrow" panose="020B0604020202020204" pitchFamily="34" charset="0"/>
              </a:rPr>
              <a:t>Nutritional needs and challenges for children with PKD</a:t>
            </a:r>
          </a:p>
          <a:p>
            <a:pPr marL="457200" indent="-457200" fontAlgn="base">
              <a:spcAft>
                <a:spcPts val="2400"/>
              </a:spcAft>
              <a:buFont typeface="Arial" panose="020B0604020202020204" pitchFamily="34" charset="0"/>
              <a:buChar char="•"/>
            </a:pPr>
            <a:r>
              <a:rPr lang="en-US" sz="2800" dirty="0">
                <a:solidFill>
                  <a:schemeClr val="bg1">
                    <a:lumMod val="75000"/>
                  </a:schemeClr>
                </a:solidFill>
                <a:effectLst/>
                <a:latin typeface="Arial Narrow" panose="020B0604020202020204" pitchFamily="34" charset="0"/>
                <a:cs typeface="Arial Narrow" panose="020B0604020202020204" pitchFamily="34" charset="0"/>
              </a:rPr>
              <a:t>Developing a healthcare team for your child</a:t>
            </a:r>
          </a:p>
        </p:txBody>
      </p:sp>
    </p:spTree>
    <p:extLst>
      <p:ext uri="{BB962C8B-B14F-4D97-AF65-F5344CB8AC3E}">
        <p14:creationId xmlns:p14="http://schemas.microsoft.com/office/powerpoint/2010/main" val="13574646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ChangeArrowheads="1"/>
          </p:cNvSpPr>
          <p:nvPr/>
        </p:nvSpPr>
        <p:spPr bwMode="auto">
          <a:xfrm>
            <a:off x="1382603" y="1583330"/>
            <a:ext cx="4213614" cy="4670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lstStyle/>
          <a:p>
            <a:pPr marL="342900" indent="-342900" eaLnBrk="0" hangingPunct="0">
              <a:buSzPct val="100000"/>
              <a:buFontTx/>
              <a:buChar char="•"/>
              <a:tabLst>
                <a:tab pos="2057400" algn="l"/>
              </a:tabLst>
            </a:pPr>
            <a:r>
              <a:rPr lang="en-US" sz="2400" b="1" dirty="0">
                <a:solidFill>
                  <a:srgbClr val="173156"/>
                </a:solidFill>
                <a:latin typeface="Arial Narrow" charset="0"/>
                <a:cs typeface="Arial Narrow" charset="0"/>
              </a:rPr>
              <a:t>Prevalence: 1:800-1,000</a:t>
            </a:r>
          </a:p>
          <a:p>
            <a:pPr marL="742950" lvl="1" indent="-285750" eaLnBrk="0" hangingPunct="0">
              <a:buSzPct val="100000"/>
              <a:tabLst>
                <a:tab pos="2057400" algn="l"/>
              </a:tabLst>
            </a:pPr>
            <a:endParaRPr lang="en-US" sz="1000" dirty="0">
              <a:solidFill>
                <a:srgbClr val="173156"/>
              </a:solidFill>
              <a:latin typeface="Arial Narrow" charset="0"/>
              <a:cs typeface="Arial Narrow" charset="0"/>
            </a:endParaRPr>
          </a:p>
          <a:p>
            <a:pPr marL="342900" indent="-342900" eaLnBrk="0" hangingPunct="0">
              <a:buSzPct val="100000"/>
              <a:buFontTx/>
              <a:buChar char="•"/>
              <a:tabLst>
                <a:tab pos="2057400" algn="l"/>
              </a:tabLst>
            </a:pPr>
            <a:r>
              <a:rPr lang="en-US" sz="2400" b="1" dirty="0">
                <a:solidFill>
                  <a:srgbClr val="173156"/>
                </a:solidFill>
                <a:latin typeface="Arial Narrow" charset="0"/>
                <a:cs typeface="Arial Narrow" charset="0"/>
              </a:rPr>
              <a:t>Molecular genetics</a:t>
            </a:r>
          </a:p>
          <a:p>
            <a:pPr marL="742950" lvl="1" indent="-285750" eaLnBrk="0" hangingPunct="0">
              <a:buSzPct val="100000"/>
              <a:buFontTx/>
              <a:buChar char="•"/>
              <a:tabLst>
                <a:tab pos="1709738" algn="l"/>
              </a:tabLst>
            </a:pPr>
            <a:r>
              <a:rPr lang="en-US" sz="2000" i="1" dirty="0">
                <a:solidFill>
                  <a:srgbClr val="594C46"/>
                </a:solidFill>
                <a:latin typeface="Arial Narrow" charset="0"/>
                <a:cs typeface="Arial Narrow" charset="0"/>
              </a:rPr>
              <a:t>PKD1:	</a:t>
            </a:r>
            <a:r>
              <a:rPr lang="en-US" sz="2000" i="1">
                <a:solidFill>
                  <a:srgbClr val="594C46"/>
                </a:solidFill>
                <a:latin typeface="Arial Narrow" charset="0"/>
                <a:cs typeface="Arial Narrow" charset="0"/>
              </a:rPr>
              <a:t>~</a:t>
            </a:r>
            <a:r>
              <a:rPr lang="en-US" sz="2000">
                <a:solidFill>
                  <a:srgbClr val="594C46"/>
                </a:solidFill>
                <a:latin typeface="Arial Narrow" charset="0"/>
                <a:cs typeface="Arial Narrow" charset="0"/>
              </a:rPr>
              <a:t>80%</a:t>
            </a:r>
            <a:endParaRPr lang="en-US" sz="2000" i="1" dirty="0">
              <a:solidFill>
                <a:srgbClr val="594C46"/>
              </a:solidFill>
              <a:latin typeface="Arial Narrow" charset="0"/>
              <a:cs typeface="Arial Narrow" charset="0"/>
            </a:endParaRPr>
          </a:p>
          <a:p>
            <a:pPr marL="742950" lvl="1" indent="-285750" eaLnBrk="0" hangingPunct="0">
              <a:buSzPct val="100000"/>
              <a:buFontTx/>
              <a:buChar char="•"/>
              <a:tabLst>
                <a:tab pos="1709738" algn="l"/>
              </a:tabLst>
            </a:pPr>
            <a:r>
              <a:rPr lang="en-US" sz="2000" i="1" dirty="0">
                <a:solidFill>
                  <a:srgbClr val="594C46"/>
                </a:solidFill>
                <a:latin typeface="Arial Narrow" charset="0"/>
                <a:cs typeface="Arial Narrow" charset="0"/>
              </a:rPr>
              <a:t>PKD2:	</a:t>
            </a:r>
            <a:r>
              <a:rPr lang="en-US" sz="2000" dirty="0">
                <a:solidFill>
                  <a:srgbClr val="594C46"/>
                </a:solidFill>
                <a:latin typeface="Arial Narrow" charset="0"/>
                <a:cs typeface="Arial Narrow" charset="0"/>
              </a:rPr>
              <a:t>~15%</a:t>
            </a:r>
          </a:p>
          <a:p>
            <a:pPr marL="742950" lvl="1" indent="-285750" eaLnBrk="0" hangingPunct="0">
              <a:buSzPct val="100000"/>
              <a:buFontTx/>
              <a:buChar char="•"/>
              <a:tabLst>
                <a:tab pos="1709738" algn="l"/>
              </a:tabLst>
            </a:pPr>
            <a:r>
              <a:rPr lang="en-US" sz="2000" i="1" dirty="0">
                <a:solidFill>
                  <a:srgbClr val="594C46"/>
                </a:solidFill>
                <a:latin typeface="Arial Narrow" charset="0"/>
                <a:cs typeface="Arial Narrow" charset="0"/>
              </a:rPr>
              <a:t>GANAB:	</a:t>
            </a:r>
            <a:r>
              <a:rPr lang="en-US" sz="2000" dirty="0">
                <a:solidFill>
                  <a:srgbClr val="594C46"/>
                </a:solidFill>
                <a:latin typeface="Arial Narrow" charset="0"/>
                <a:cs typeface="Arial Narrow" charset="0"/>
              </a:rPr>
              <a:t>&lt;1</a:t>
            </a:r>
            <a:r>
              <a:rPr lang="en-US" sz="2000" i="1" dirty="0">
                <a:solidFill>
                  <a:srgbClr val="594C46"/>
                </a:solidFill>
                <a:latin typeface="Arial Narrow" charset="0"/>
                <a:cs typeface="Arial Narrow" charset="0"/>
              </a:rPr>
              <a:t>%</a:t>
            </a:r>
            <a:endParaRPr lang="en-US" sz="2000" dirty="0">
              <a:solidFill>
                <a:srgbClr val="594C46"/>
              </a:solidFill>
              <a:latin typeface="Arial Narrow" charset="0"/>
              <a:cs typeface="Arial Narrow" charset="0"/>
            </a:endParaRPr>
          </a:p>
          <a:p>
            <a:pPr marL="742950" lvl="1" indent="-285750" eaLnBrk="0" hangingPunct="0">
              <a:buSzPct val="100000"/>
              <a:tabLst>
                <a:tab pos="2057400" algn="l"/>
              </a:tabLst>
            </a:pPr>
            <a:endParaRPr lang="en-US" sz="1000" dirty="0">
              <a:solidFill>
                <a:srgbClr val="000000"/>
              </a:solidFill>
              <a:latin typeface="Arial Narrow" charset="0"/>
              <a:cs typeface="Arial Narrow" charset="0"/>
            </a:endParaRPr>
          </a:p>
          <a:p>
            <a:pPr marL="342900" indent="-342900" eaLnBrk="0" hangingPunct="0">
              <a:buSzPct val="100000"/>
              <a:buFontTx/>
              <a:buChar char="•"/>
              <a:tabLst>
                <a:tab pos="2057400" algn="l"/>
              </a:tabLst>
            </a:pPr>
            <a:r>
              <a:rPr lang="en-US" sz="2400" b="1" dirty="0">
                <a:solidFill>
                  <a:srgbClr val="173156"/>
                </a:solidFill>
                <a:latin typeface="Arial Narrow" charset="0"/>
                <a:cs typeface="Arial Narrow" charset="0"/>
              </a:rPr>
              <a:t>Renal disease</a:t>
            </a:r>
          </a:p>
          <a:p>
            <a:pPr marL="742950" lvl="1" indent="-285750" eaLnBrk="0" hangingPunct="0">
              <a:lnSpc>
                <a:spcPct val="90000"/>
              </a:lnSpc>
              <a:buSzPct val="100000"/>
              <a:buFontTx/>
              <a:buChar char="•"/>
              <a:tabLst>
                <a:tab pos="2057400" algn="l"/>
              </a:tabLst>
            </a:pPr>
            <a:r>
              <a:rPr lang="en-US" sz="2000" i="1" dirty="0">
                <a:solidFill>
                  <a:srgbClr val="594C46"/>
                </a:solidFill>
                <a:latin typeface="Arial Narrow" charset="0"/>
                <a:cs typeface="Arial Narrow" charset="0"/>
              </a:rPr>
              <a:t>Children and adults</a:t>
            </a:r>
          </a:p>
          <a:p>
            <a:pPr marL="742950" lvl="1" indent="-285750" eaLnBrk="0" hangingPunct="0">
              <a:lnSpc>
                <a:spcPct val="90000"/>
              </a:lnSpc>
              <a:buSzPct val="100000"/>
              <a:buFontTx/>
              <a:buChar char="•"/>
              <a:tabLst>
                <a:tab pos="2057400" algn="l"/>
              </a:tabLst>
            </a:pPr>
            <a:r>
              <a:rPr lang="en-US" sz="2000" i="1" dirty="0">
                <a:solidFill>
                  <a:srgbClr val="594C46"/>
                </a:solidFill>
                <a:latin typeface="Arial Narrow" charset="0"/>
                <a:cs typeface="Arial Narrow" charset="0"/>
              </a:rPr>
              <a:t>1-2% nephrons affected</a:t>
            </a:r>
          </a:p>
          <a:p>
            <a:pPr marL="742950" lvl="1" indent="-285750" eaLnBrk="0" hangingPunct="0">
              <a:lnSpc>
                <a:spcPct val="90000"/>
              </a:lnSpc>
              <a:buSzPct val="100000"/>
              <a:buFontTx/>
              <a:buChar char="•"/>
              <a:tabLst>
                <a:tab pos="2057400" algn="l"/>
              </a:tabLst>
            </a:pPr>
            <a:r>
              <a:rPr lang="en-US" sz="2000" i="1" dirty="0">
                <a:solidFill>
                  <a:srgbClr val="594C46"/>
                </a:solidFill>
                <a:latin typeface="Arial Narrow" charset="0"/>
                <a:cs typeface="Arial Narrow" charset="0"/>
              </a:rPr>
              <a:t>normal </a:t>
            </a:r>
            <a:r>
              <a:rPr lang="en-US" sz="2000" i="1" dirty="0">
                <a:solidFill>
                  <a:srgbClr val="594C46"/>
                </a:solidFill>
                <a:latin typeface="Wingdings"/>
                <a:ea typeface="Wingdings"/>
                <a:cs typeface="Wingdings"/>
                <a:sym typeface="Wingdings"/>
              </a:rPr>
              <a:t></a:t>
            </a:r>
            <a:r>
              <a:rPr lang="en-US" sz="2000" i="1" dirty="0">
                <a:solidFill>
                  <a:srgbClr val="594C46"/>
                </a:solidFill>
                <a:latin typeface="Arial Narrow" charset="0"/>
                <a:cs typeface="Arial Narrow" charset="0"/>
              </a:rPr>
              <a:t> very large kidneys</a:t>
            </a:r>
          </a:p>
          <a:p>
            <a:pPr marL="742950" lvl="1" indent="-285750" eaLnBrk="0" hangingPunct="0">
              <a:buSzPct val="100000"/>
              <a:tabLst>
                <a:tab pos="2057400" algn="l"/>
              </a:tabLst>
            </a:pPr>
            <a:endParaRPr lang="en-US" sz="1000" dirty="0">
              <a:solidFill>
                <a:srgbClr val="594C46"/>
              </a:solidFill>
              <a:latin typeface="Arial Narrow" charset="0"/>
              <a:cs typeface="Arial Narrow" charset="0"/>
            </a:endParaRPr>
          </a:p>
          <a:p>
            <a:pPr marL="342900" indent="-342900" eaLnBrk="0" hangingPunct="0">
              <a:buSzPct val="100000"/>
              <a:buFontTx/>
              <a:buChar char="•"/>
              <a:tabLst>
                <a:tab pos="2057400" algn="l"/>
              </a:tabLst>
            </a:pPr>
            <a:r>
              <a:rPr lang="en-US" sz="2400" b="1" dirty="0">
                <a:solidFill>
                  <a:srgbClr val="173156"/>
                </a:solidFill>
                <a:latin typeface="Arial Narrow" charset="0"/>
                <a:cs typeface="Arial Narrow" charset="0"/>
              </a:rPr>
              <a:t>Other associations</a:t>
            </a:r>
          </a:p>
          <a:p>
            <a:pPr marL="742950" lvl="1" indent="-285750" eaLnBrk="0" hangingPunct="0">
              <a:buFontTx/>
              <a:buChar char="•"/>
              <a:tabLst>
                <a:tab pos="2057400" algn="l"/>
              </a:tabLst>
            </a:pPr>
            <a:r>
              <a:rPr lang="en-US" sz="2000" i="1" dirty="0">
                <a:solidFill>
                  <a:srgbClr val="594C46"/>
                </a:solidFill>
                <a:latin typeface="Arial Narrow" charset="0"/>
                <a:cs typeface="Arial Narrow" charset="0"/>
              </a:rPr>
              <a:t>biliary cysts, pancreatic cysts </a:t>
            </a:r>
          </a:p>
          <a:p>
            <a:pPr marL="742950" lvl="1" indent="-285750" eaLnBrk="0" hangingPunct="0">
              <a:buFontTx/>
              <a:buChar char="•"/>
              <a:tabLst>
                <a:tab pos="2057400" algn="l"/>
              </a:tabLst>
            </a:pPr>
            <a:r>
              <a:rPr lang="en-US" sz="2000" i="1" dirty="0">
                <a:solidFill>
                  <a:srgbClr val="594C46"/>
                </a:solidFill>
                <a:latin typeface="Arial Narrow" charset="0"/>
                <a:cs typeface="Arial Narrow" charset="0"/>
              </a:rPr>
              <a:t>vascular aneurysms, hernias</a:t>
            </a:r>
          </a:p>
          <a:p>
            <a:pPr marL="742950" lvl="1" indent="-285750" eaLnBrk="0" hangingPunct="0">
              <a:buFontTx/>
              <a:buChar char="•"/>
              <a:tabLst>
                <a:tab pos="2057400" algn="l"/>
              </a:tabLst>
            </a:pPr>
            <a:r>
              <a:rPr lang="en-US" sz="2000" i="1" dirty="0">
                <a:solidFill>
                  <a:srgbClr val="594C46"/>
                </a:solidFill>
                <a:latin typeface="Arial Narrow" charset="0"/>
                <a:cs typeface="Arial Narrow" charset="0"/>
              </a:rPr>
              <a:t>male infertility</a:t>
            </a:r>
          </a:p>
        </p:txBody>
      </p:sp>
      <p:pic>
        <p:nvPicPr>
          <p:cNvPr id="22543" name="Picture 8" descr="norm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406" y="1618536"/>
            <a:ext cx="1795318" cy="2072669"/>
          </a:xfrm>
          <a:prstGeom prst="rect">
            <a:avLst/>
          </a:prstGeom>
          <a:noFill/>
          <a:ln w="19050">
            <a:solidFill>
              <a:schemeClr val="tx2"/>
            </a:solidFill>
            <a:miter lim="800000"/>
            <a:headEnd/>
            <a:tailEnd/>
          </a:ln>
          <a:extLst>
            <a:ext uri="{909E8E84-426E-40dd-AFC4-6F175D3DCCD1}">
              <a14:hiddenFill xmlns="" xmlns:a14="http://schemas.microsoft.com/office/drawing/2010/main">
                <a:solidFill>
                  <a:srgbClr val="FFFFFF"/>
                </a:solidFill>
              </a14:hiddenFill>
            </a:ext>
          </a:extLst>
        </p:spPr>
      </p:pic>
      <p:pic>
        <p:nvPicPr>
          <p:cNvPr id="22544" name="Picture 9" descr="ADPKD"/>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4740" y="1618536"/>
            <a:ext cx="1789545" cy="2072669"/>
          </a:xfrm>
          <a:prstGeom prst="rect">
            <a:avLst/>
          </a:prstGeom>
          <a:noFill/>
          <a:ln w="19050">
            <a:solidFill>
              <a:schemeClr val="tx2"/>
            </a:solidFill>
            <a:miter lim="800000"/>
            <a:headEnd/>
            <a:tailEnd/>
          </a:ln>
          <a:extLst>
            <a:ext uri="{909E8E84-426E-40dd-AFC4-6F175D3DCCD1}">
              <a14:hiddenFill xmlns="" xmlns:a14="http://schemas.microsoft.com/office/drawing/2010/main">
                <a:solidFill>
                  <a:srgbClr val="FFFFFF"/>
                </a:solidFill>
              </a14:hiddenFill>
            </a:ext>
          </a:extLst>
        </p:spPr>
      </p:pic>
      <p:sp>
        <p:nvSpPr>
          <p:cNvPr id="18" name="TextBox 17"/>
          <p:cNvSpPr txBox="1"/>
          <p:nvPr/>
        </p:nvSpPr>
        <p:spPr>
          <a:xfrm>
            <a:off x="7759532" y="5934521"/>
            <a:ext cx="2890535" cy="307777"/>
          </a:xfrm>
          <a:prstGeom prst="rect">
            <a:avLst/>
          </a:prstGeom>
          <a:noFill/>
        </p:spPr>
        <p:txBody>
          <a:bodyPr wrap="none" rtlCol="0">
            <a:spAutoFit/>
          </a:bodyPr>
          <a:lstStyle/>
          <a:p>
            <a:pPr algn="r"/>
            <a:r>
              <a:rPr lang="en-US" sz="1400" i="1" dirty="0">
                <a:solidFill>
                  <a:srgbClr val="594C46"/>
                </a:solidFill>
                <a:latin typeface="Arial Narrow"/>
                <a:cs typeface="Arial Narrow"/>
              </a:rPr>
              <a:t>Wilson (2004) </a:t>
            </a:r>
            <a:r>
              <a:rPr lang="cs-CZ" sz="1400" i="1" dirty="0">
                <a:solidFill>
                  <a:srgbClr val="594C46"/>
                </a:solidFill>
                <a:latin typeface="Arial Narrow"/>
                <a:cs typeface="Arial Narrow"/>
              </a:rPr>
              <a:t>N </a:t>
            </a:r>
            <a:r>
              <a:rPr lang="cs-CZ" sz="1400" i="1" dirty="0" err="1">
                <a:solidFill>
                  <a:srgbClr val="594C46"/>
                </a:solidFill>
                <a:latin typeface="Arial Narrow"/>
                <a:cs typeface="Arial Narrow"/>
              </a:rPr>
              <a:t>Engl</a:t>
            </a:r>
            <a:r>
              <a:rPr lang="cs-CZ" sz="1400" i="1" dirty="0">
                <a:solidFill>
                  <a:srgbClr val="594C46"/>
                </a:solidFill>
                <a:latin typeface="Arial Narrow"/>
                <a:cs typeface="Arial Narrow"/>
              </a:rPr>
              <a:t> J Med 350:151-64. </a:t>
            </a:r>
            <a:endParaRPr lang="en-US" sz="1400" i="1" dirty="0">
              <a:solidFill>
                <a:srgbClr val="594C46"/>
              </a:solidFill>
              <a:latin typeface="Arial Narrow"/>
              <a:cs typeface="Arial Narrow"/>
            </a:endParaRPr>
          </a:p>
        </p:txBody>
      </p:sp>
      <p:pic>
        <p:nvPicPr>
          <p:cNvPr id="19" name="Picture 18">
            <a:extLst>
              <a:ext uri="{FF2B5EF4-FFF2-40B4-BE49-F238E27FC236}">
                <a16:creationId xmlns:a16="http://schemas.microsoft.com/office/drawing/2014/main" id="{1022FBD2-F738-E748-B403-B6CF100EFDE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26" r="40658" b="56071"/>
          <a:stretch/>
        </p:blipFill>
        <p:spPr bwMode="auto">
          <a:xfrm>
            <a:off x="6503820" y="3786981"/>
            <a:ext cx="2819099" cy="202132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Box 15">
            <a:extLst>
              <a:ext uri="{FF2B5EF4-FFF2-40B4-BE49-F238E27FC236}">
                <a16:creationId xmlns:a16="http://schemas.microsoft.com/office/drawing/2014/main" id="{1F3654E1-D8C6-F54B-BAC8-473F60262D8D}"/>
              </a:ext>
            </a:extLst>
          </p:cNvPr>
          <p:cNvSpPr txBox="1">
            <a:spLocks noChangeArrowheads="1"/>
          </p:cNvSpPr>
          <p:nvPr/>
        </p:nvSpPr>
        <p:spPr bwMode="auto">
          <a:xfrm>
            <a:off x="6458376" y="6193156"/>
            <a:ext cx="41916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r>
              <a:rPr lang="en-US" sz="1400" i="1" dirty="0">
                <a:solidFill>
                  <a:srgbClr val="594C46"/>
                </a:solidFill>
                <a:latin typeface="Arial Narrow" panose="020B0604020202020204" pitchFamily="34" charset="0"/>
                <a:cs typeface="Arial Narrow" panose="020B0604020202020204" pitchFamily="34" charset="0"/>
              </a:rPr>
              <a:t>Bergmann, C. et al. </a:t>
            </a:r>
            <a:r>
              <a:rPr lang="en-GB" sz="1400" i="1" dirty="0">
                <a:solidFill>
                  <a:srgbClr val="594C46"/>
                </a:solidFill>
                <a:latin typeface="Arial Narrow" panose="020B0604020202020204" pitchFamily="34" charset="0"/>
                <a:cs typeface="Arial Narrow" panose="020B0604020202020204" pitchFamily="34" charset="0"/>
              </a:rPr>
              <a:t>(2018)</a:t>
            </a:r>
            <a:r>
              <a:rPr lang="en-US" sz="1400" i="1" dirty="0">
                <a:solidFill>
                  <a:srgbClr val="594C46"/>
                </a:solidFill>
                <a:latin typeface="Arial Narrow" panose="020B0604020202020204" pitchFamily="34" charset="0"/>
                <a:cs typeface="Arial Narrow" panose="020B0604020202020204" pitchFamily="34" charset="0"/>
              </a:rPr>
              <a:t> Nat. Rev. Dis. Primers </a:t>
            </a:r>
          </a:p>
        </p:txBody>
      </p:sp>
      <p:sp>
        <p:nvSpPr>
          <p:cNvPr id="10" name="Rectangle 4">
            <a:extLst>
              <a:ext uri="{FF2B5EF4-FFF2-40B4-BE49-F238E27FC236}">
                <a16:creationId xmlns:a16="http://schemas.microsoft.com/office/drawing/2014/main" id="{3FA2903B-73B9-B443-8E1A-7C2766FFF720}"/>
              </a:ext>
            </a:extLst>
          </p:cNvPr>
          <p:cNvSpPr>
            <a:spLocks noChangeArrowheads="1"/>
          </p:cNvSpPr>
          <p:nvPr/>
        </p:nvSpPr>
        <p:spPr bwMode="auto">
          <a:xfrm>
            <a:off x="838200" y="704740"/>
            <a:ext cx="9697720" cy="646331"/>
          </a:xfrm>
          <a:prstGeom prst="rect">
            <a:avLst/>
          </a:prstGeom>
          <a:noFill/>
          <a:ln w="12700">
            <a:noFill/>
            <a:miter lim="800000"/>
            <a:headEnd/>
            <a:tailEnd/>
          </a:ln>
        </p:spPr>
        <p:txBody>
          <a:bodyPr wrap="square">
            <a:prstTxWarp prst="textNoShape">
              <a:avLst/>
            </a:prstTxWarp>
            <a:spAutoFit/>
          </a:bodyPr>
          <a:lstStyle/>
          <a:p>
            <a:pPr eaLnBrk="0" hangingPunct="0"/>
            <a:r>
              <a:rPr lang="en-US" sz="3600" b="1" dirty="0">
                <a:solidFill>
                  <a:srgbClr val="173156"/>
                </a:solidFill>
                <a:latin typeface="Arial Narrow" charset="0"/>
                <a:cs typeface="Arial Narrow" charset="0"/>
              </a:rPr>
              <a:t>Autosomal Dominant PKD (ADPKD)</a:t>
            </a:r>
          </a:p>
        </p:txBody>
      </p:sp>
    </p:spTree>
    <p:extLst>
      <p:ext uri="{BB962C8B-B14F-4D97-AF65-F5344CB8AC3E}">
        <p14:creationId xmlns:p14="http://schemas.microsoft.com/office/powerpoint/2010/main" val="197439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169494" y="1590879"/>
          <a:ext cx="7284052" cy="4395568"/>
        </p:xfrm>
        <a:graphic>
          <a:graphicData uri="http://schemas.openxmlformats.org/drawingml/2006/table">
            <a:tbl>
              <a:tblPr/>
              <a:tblGrid>
                <a:gridCol w="2566823">
                  <a:extLst>
                    <a:ext uri="{9D8B030D-6E8A-4147-A177-3AD203B41FA5}">
                      <a16:colId xmlns:a16="http://schemas.microsoft.com/office/drawing/2014/main" val="20000"/>
                    </a:ext>
                  </a:extLst>
                </a:gridCol>
                <a:gridCol w="1516566">
                  <a:extLst>
                    <a:ext uri="{9D8B030D-6E8A-4147-A177-3AD203B41FA5}">
                      <a16:colId xmlns:a16="http://schemas.microsoft.com/office/drawing/2014/main" val="20001"/>
                    </a:ext>
                  </a:extLst>
                </a:gridCol>
                <a:gridCol w="1728439">
                  <a:extLst>
                    <a:ext uri="{9D8B030D-6E8A-4147-A177-3AD203B41FA5}">
                      <a16:colId xmlns:a16="http://schemas.microsoft.com/office/drawing/2014/main" val="20002"/>
                    </a:ext>
                  </a:extLst>
                </a:gridCol>
                <a:gridCol w="1472224">
                  <a:extLst>
                    <a:ext uri="{9D8B030D-6E8A-4147-A177-3AD203B41FA5}">
                      <a16:colId xmlns:a16="http://schemas.microsoft.com/office/drawing/2014/main" val="20003"/>
                    </a:ext>
                  </a:extLst>
                </a:gridCol>
              </a:tblGrid>
              <a:tr h="357140">
                <a:tc>
                  <a:txBody>
                    <a:bodyPr/>
                    <a:lstStyle/>
                    <a:p>
                      <a:pPr marL="0" marR="0" lvl="0" indent="0" algn="l" defTabSz="457200" rtl="0" eaLnBrk="1" fontAlgn="base" latinLnBrk="0" hangingPunct="1">
                        <a:lnSpc>
                          <a:spcPts val="2200"/>
                        </a:lnSpc>
                        <a:spcBef>
                          <a:spcPct val="0"/>
                        </a:spcBef>
                        <a:spcAft>
                          <a:spcPct val="0"/>
                        </a:spcAft>
                        <a:buClrTx/>
                        <a:buSzTx/>
                        <a:buFontTx/>
                        <a:buNone/>
                        <a:tabLst/>
                      </a:pPr>
                      <a:endParaRPr kumimoji="0" lang="en-US" sz="1800" b="0" i="0" u="none" strike="noStrike" cap="none" normalizeH="0" baseline="0" dirty="0">
                        <a:ln>
                          <a:noFill/>
                        </a:ln>
                        <a:solidFill>
                          <a:srgbClr val="193154"/>
                        </a:solidFill>
                        <a:effectLst/>
                        <a:latin typeface="Arial Narrow"/>
                        <a:ea typeface="ＭＳ Ｐゴシック" pitchFamily="-109" charset="-128"/>
                        <a:cs typeface="Arial Narrow"/>
                      </a:endParaRPr>
                    </a:p>
                  </a:txBody>
                  <a:tcPr marL="83127" marR="83127" marT="46781" marB="4678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1" i="0" u="none" strike="noStrike" cap="none" normalizeH="0" baseline="0" dirty="0">
                          <a:ln>
                            <a:noFill/>
                          </a:ln>
                          <a:solidFill>
                            <a:srgbClr val="173156"/>
                          </a:solidFill>
                          <a:effectLst/>
                          <a:latin typeface="Arial Narrow"/>
                          <a:ea typeface="Arial Narrow" pitchFamily="-109" charset="0"/>
                          <a:cs typeface="Arial Narrow"/>
                        </a:rPr>
                        <a:t>Early onset</a:t>
                      </a:r>
                    </a:p>
                  </a:txBody>
                  <a:tcPr marL="83127" marR="83127" marT="46781" marB="4678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1" i="0" u="none" strike="noStrike" cap="none" normalizeH="0" baseline="0" dirty="0">
                          <a:ln>
                            <a:noFill/>
                          </a:ln>
                          <a:solidFill>
                            <a:srgbClr val="173156"/>
                          </a:solidFill>
                          <a:effectLst/>
                          <a:latin typeface="Arial Narrow"/>
                          <a:ea typeface="Arial Narrow" pitchFamily="-109" charset="0"/>
                          <a:cs typeface="Arial Narrow"/>
                        </a:rPr>
                        <a:t>Childhood onset</a:t>
                      </a:r>
                    </a:p>
                  </a:txBody>
                  <a:tcPr marL="83127" marR="83127" marT="46781" marB="4678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1" i="0" u="none" strike="noStrike" cap="none" normalizeH="0" baseline="0" dirty="0">
                          <a:ln>
                            <a:noFill/>
                          </a:ln>
                          <a:solidFill>
                            <a:srgbClr val="173156"/>
                          </a:solidFill>
                          <a:effectLst/>
                          <a:latin typeface="Arial Narrow"/>
                          <a:ea typeface="Arial Narrow" pitchFamily="-109" charset="0"/>
                          <a:cs typeface="Arial Narrow"/>
                        </a:rPr>
                        <a:t>Adult onset</a:t>
                      </a:r>
                    </a:p>
                  </a:txBody>
                  <a:tcPr marL="83127" marR="83127" marT="46781" marB="4678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0"/>
                  </a:ext>
                </a:extLst>
              </a:tr>
              <a:tr h="357140">
                <a:tc>
                  <a:txBody>
                    <a:bodyPr/>
                    <a:lstStyle/>
                    <a:p>
                      <a:pPr marL="0" marR="0" lvl="0" indent="0" algn="l"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173156"/>
                          </a:solidFill>
                          <a:effectLst/>
                          <a:latin typeface="Arial Narrow"/>
                          <a:ea typeface="Arial Narrow" pitchFamily="-109" charset="0"/>
                          <a:cs typeface="Arial Narrow"/>
                        </a:rPr>
                        <a:t>Mean age of </a:t>
                      </a:r>
                      <a:r>
                        <a:rPr kumimoji="0" lang="en-US" sz="1800" b="0" i="0" u="none" strike="noStrike" cap="none" normalizeH="0" baseline="0" dirty="0" err="1">
                          <a:ln>
                            <a:noFill/>
                          </a:ln>
                          <a:solidFill>
                            <a:srgbClr val="173156"/>
                          </a:solidFill>
                          <a:effectLst/>
                          <a:latin typeface="Arial Narrow"/>
                          <a:ea typeface="Arial Narrow" pitchFamily="-109" charset="0"/>
                          <a:cs typeface="Arial Narrow"/>
                        </a:rPr>
                        <a:t>dx</a:t>
                      </a:r>
                      <a:endParaRPr kumimoji="0" lang="en-US" sz="1800" b="0" i="0" u="none" strike="noStrike" cap="none" normalizeH="0" baseline="0" dirty="0">
                        <a:ln>
                          <a:noFill/>
                        </a:ln>
                        <a:solidFill>
                          <a:srgbClr val="173156"/>
                        </a:solidFill>
                        <a:effectLst/>
                        <a:latin typeface="Arial Narrow"/>
                        <a:ea typeface="Arial Narrow" pitchFamily="-109" charset="0"/>
                        <a:cs typeface="Arial Narrow"/>
                      </a:endParaRPr>
                    </a:p>
                  </a:txBody>
                  <a:tcPr marL="83127" marR="83127" marT="46781" marB="4678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prenatal-1 yr</a:t>
                      </a:r>
                    </a:p>
                  </a:txBody>
                  <a:tcPr marL="83127" marR="83127" marT="46781" marB="4678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unknown</a:t>
                      </a:r>
                    </a:p>
                  </a:txBody>
                  <a:tcPr marL="83127" marR="83127" marT="46781" marB="4678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20-40 </a:t>
                      </a:r>
                      <a:r>
                        <a:rPr kumimoji="0" lang="en-US" sz="1800" b="0" i="0" u="none" strike="noStrike" cap="none" normalizeH="0" baseline="0" dirty="0" err="1">
                          <a:ln>
                            <a:noFill/>
                          </a:ln>
                          <a:solidFill>
                            <a:srgbClr val="594C46"/>
                          </a:solidFill>
                          <a:effectLst/>
                          <a:latin typeface="Arial Narrow"/>
                          <a:ea typeface="Arial Narrow" pitchFamily="-109" charset="0"/>
                          <a:cs typeface="Arial Narrow"/>
                        </a:rPr>
                        <a:t>yrs</a:t>
                      </a:r>
                      <a:endParaRPr kumimoji="0" lang="en-US" sz="1800" b="0" i="0" u="none" strike="noStrike" cap="none" normalizeH="0" baseline="0" dirty="0">
                        <a:ln>
                          <a:noFill/>
                        </a:ln>
                        <a:solidFill>
                          <a:srgbClr val="594C46"/>
                        </a:solidFill>
                        <a:effectLst/>
                        <a:latin typeface="Arial Narrow"/>
                        <a:ea typeface="Arial Narrow" pitchFamily="-109" charset="0"/>
                        <a:cs typeface="Arial Narrow"/>
                      </a:endParaRPr>
                    </a:p>
                  </a:txBody>
                  <a:tcPr marL="83127" marR="83127" marT="46781" marB="4678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57140">
                <a:tc>
                  <a:txBody>
                    <a:bodyPr/>
                    <a:lstStyle/>
                    <a:p>
                      <a:pPr marL="0" marR="0" lvl="0" indent="0" algn="l"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173156"/>
                          </a:solidFill>
                          <a:effectLst/>
                          <a:latin typeface="Arial Narrow"/>
                          <a:ea typeface="Arial Narrow" pitchFamily="-109" charset="0"/>
                          <a:cs typeface="Arial Narrow"/>
                        </a:rPr>
                        <a:t>One-sided kidney disease</a:t>
                      </a:r>
                    </a:p>
                  </a:txBody>
                  <a:tcPr marL="83127" marR="83127" marT="46781" marB="46781" horzOverflow="overflow">
                    <a:lnL>
                      <a:noFill/>
                    </a:lnL>
                    <a:lnR>
                      <a:noFill/>
                    </a:lnR>
                    <a:lnT>
                      <a:noFill/>
                    </a:lnT>
                    <a:lnB>
                      <a:noFill/>
                    </a:lnB>
                    <a:lnTlToBr>
                      <a:noFill/>
                    </a:lnTlToBr>
                    <a:lnBlToTr>
                      <a:noFill/>
                    </a:lnBlToTr>
                    <a:solidFill>
                      <a:schemeClr val="bg2"/>
                    </a:solid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rare</a:t>
                      </a:r>
                    </a:p>
                  </a:txBody>
                  <a:tcPr marL="83127" marR="83127" marT="46781" marB="46781" horzOverflow="overflow">
                    <a:lnL>
                      <a:noFill/>
                    </a:lnL>
                    <a:lnR>
                      <a:noFill/>
                    </a:lnR>
                    <a:lnT>
                      <a:noFill/>
                    </a:lnT>
                    <a:lnB>
                      <a:noFill/>
                    </a:lnB>
                    <a:lnTlToBr>
                      <a:noFill/>
                    </a:lnTlToBr>
                    <a:lnBlToTr>
                      <a:noFill/>
                    </a:lnBlToTr>
                    <a:solidFill>
                      <a:schemeClr val="bg2"/>
                    </a:solid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up to 20%</a:t>
                      </a:r>
                    </a:p>
                  </a:txBody>
                  <a:tcPr marL="83127" marR="83127" marT="46781" marB="46781" horzOverflow="overflow">
                    <a:lnL>
                      <a:noFill/>
                    </a:lnL>
                    <a:lnR>
                      <a:noFill/>
                    </a:lnR>
                    <a:lnT>
                      <a:noFill/>
                    </a:lnT>
                    <a:lnB>
                      <a:noFill/>
                    </a:lnB>
                    <a:lnTlToBr>
                      <a:noFill/>
                    </a:lnTlToBr>
                    <a:lnBlToTr>
                      <a:noFill/>
                    </a:lnBlToTr>
                    <a:solidFill>
                      <a:schemeClr val="bg2"/>
                    </a:solid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rare</a:t>
                      </a:r>
                    </a:p>
                  </a:txBody>
                  <a:tcPr marL="83127" marR="83127" marT="46781" marB="46781" horzOverflow="overflow">
                    <a:lnL>
                      <a:noFill/>
                    </a:lnL>
                    <a:lnR>
                      <a:noFill/>
                    </a:lnR>
                    <a:lnT>
                      <a:noFill/>
                    </a:lnT>
                    <a:lnB>
                      <a:noFill/>
                    </a:lnB>
                    <a:lnTlToBr>
                      <a:noFill/>
                    </a:lnTlToBr>
                    <a:lnBlToTr>
                      <a:noFill/>
                    </a:lnBlToTr>
                    <a:solidFill>
                      <a:schemeClr val="bg2"/>
                    </a:solidFill>
                  </a:tcPr>
                </a:tc>
                <a:extLst>
                  <a:ext uri="{0D108BD9-81ED-4DB2-BD59-A6C34878D82A}">
                    <a16:rowId xmlns:a16="http://schemas.microsoft.com/office/drawing/2014/main" val="10002"/>
                  </a:ext>
                </a:extLst>
              </a:tr>
              <a:tr h="357140">
                <a:tc>
                  <a:txBody>
                    <a:bodyPr/>
                    <a:lstStyle/>
                    <a:p>
                      <a:pPr marL="0" marR="0" lvl="0" indent="0" algn="l"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173156"/>
                          </a:solidFill>
                          <a:effectLst/>
                          <a:latin typeface="Arial Narrow"/>
                          <a:ea typeface="Arial Narrow" pitchFamily="-109" charset="0"/>
                          <a:cs typeface="Arial Narrow"/>
                        </a:rPr>
                        <a:t>Blood in the urine</a:t>
                      </a:r>
                    </a:p>
                  </a:txBody>
                  <a:tcPr marL="83127" marR="83127" marT="46781" marB="4678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unknown</a:t>
                      </a:r>
                    </a:p>
                  </a:txBody>
                  <a:tcPr marL="83127" marR="83127" marT="46781" marB="4678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10%</a:t>
                      </a:r>
                    </a:p>
                  </a:txBody>
                  <a:tcPr marL="83127" marR="83127" marT="46781" marB="4678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35-50%</a:t>
                      </a:r>
                    </a:p>
                  </a:txBody>
                  <a:tcPr marL="83127" marR="83127" marT="46781" marB="467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57140">
                <a:tc>
                  <a:txBody>
                    <a:bodyPr/>
                    <a:lstStyle/>
                    <a:p>
                      <a:pPr marL="0" marR="0" lvl="0" indent="0" algn="l"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173156"/>
                          </a:solidFill>
                          <a:effectLst/>
                          <a:latin typeface="Arial Narrow"/>
                          <a:ea typeface="Arial Narrow" pitchFamily="-109" charset="0"/>
                          <a:cs typeface="Arial Narrow"/>
                        </a:rPr>
                        <a:t>Protein in the urine</a:t>
                      </a:r>
                    </a:p>
                  </a:txBody>
                  <a:tcPr marL="83127" marR="83127" marT="46781" marB="46781" horzOverflow="overflow">
                    <a:lnL>
                      <a:noFill/>
                    </a:lnL>
                    <a:lnR>
                      <a:noFill/>
                    </a:lnR>
                    <a:lnT>
                      <a:noFill/>
                    </a:lnT>
                    <a:lnB>
                      <a:noFill/>
                    </a:lnB>
                    <a:lnTlToBr>
                      <a:noFill/>
                    </a:lnTlToBr>
                    <a:lnBlToTr>
                      <a:noFill/>
                    </a:lnBlToTr>
                    <a:solidFill>
                      <a:schemeClr val="bg2"/>
                    </a:solid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unknown</a:t>
                      </a:r>
                    </a:p>
                  </a:txBody>
                  <a:tcPr marL="83127" marR="83127" marT="46781" marB="46781" horzOverflow="overflow">
                    <a:lnL>
                      <a:noFill/>
                    </a:lnL>
                    <a:lnR>
                      <a:noFill/>
                    </a:lnR>
                    <a:lnT>
                      <a:noFill/>
                    </a:lnT>
                    <a:lnB>
                      <a:noFill/>
                    </a:lnB>
                    <a:lnTlToBr>
                      <a:noFill/>
                    </a:lnTlToBr>
                    <a:lnBlToTr>
                      <a:noFill/>
                    </a:lnBlToTr>
                    <a:solidFill>
                      <a:schemeClr val="bg2"/>
                    </a:solid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30%; 23%</a:t>
                      </a:r>
                    </a:p>
                  </a:txBody>
                  <a:tcPr marL="83127" marR="83127" marT="46781" marB="46781" horzOverflow="overflow">
                    <a:lnL>
                      <a:noFill/>
                    </a:lnL>
                    <a:lnR>
                      <a:noFill/>
                    </a:lnR>
                    <a:lnT>
                      <a:noFill/>
                    </a:lnT>
                    <a:lnB>
                      <a:noFill/>
                    </a:lnB>
                    <a:lnTlToBr>
                      <a:noFill/>
                    </a:lnTlToBr>
                    <a:lnBlToTr>
                      <a:noFill/>
                    </a:lnBlToTr>
                    <a:solidFill>
                      <a:schemeClr val="bg2"/>
                    </a:solid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25%; 17%</a:t>
                      </a:r>
                    </a:p>
                  </a:txBody>
                  <a:tcPr marL="83127" marR="83127" marT="46781" marB="46781" horzOverflow="overflow">
                    <a:lnL>
                      <a:noFill/>
                    </a:lnL>
                    <a:lnR>
                      <a:noFill/>
                    </a:lnR>
                    <a:lnT>
                      <a:noFill/>
                    </a:lnT>
                    <a:lnB>
                      <a:noFill/>
                    </a:lnB>
                    <a:lnTlToBr>
                      <a:noFill/>
                    </a:lnTlToBr>
                    <a:lnBlToTr>
                      <a:noFill/>
                    </a:lnBlToTr>
                    <a:solidFill>
                      <a:schemeClr val="bg2"/>
                    </a:solidFill>
                  </a:tcPr>
                </a:tc>
                <a:extLst>
                  <a:ext uri="{0D108BD9-81ED-4DB2-BD59-A6C34878D82A}">
                    <a16:rowId xmlns:a16="http://schemas.microsoft.com/office/drawing/2014/main" val="10004"/>
                  </a:ext>
                </a:extLst>
              </a:tr>
              <a:tr h="357140">
                <a:tc>
                  <a:txBody>
                    <a:bodyPr/>
                    <a:lstStyle/>
                    <a:p>
                      <a:pPr marL="0" marR="0" lvl="0" indent="0" algn="l"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173156"/>
                          </a:solidFill>
                          <a:effectLst/>
                          <a:latin typeface="Arial Narrow"/>
                          <a:ea typeface="Arial Narrow" pitchFamily="-109" charset="0"/>
                          <a:cs typeface="Arial Narrow"/>
                        </a:rPr>
                        <a:t>High blood pressure</a:t>
                      </a:r>
                    </a:p>
                  </a:txBody>
                  <a:tcPr marL="83127" marR="83127" marT="46781" marB="4678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80%</a:t>
                      </a:r>
                    </a:p>
                  </a:txBody>
                  <a:tcPr marL="83127" marR="83127" marT="46781" marB="4678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22%</a:t>
                      </a:r>
                    </a:p>
                  </a:txBody>
                  <a:tcPr marL="83127" marR="83127" marT="46781" marB="4678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60%</a:t>
                      </a:r>
                    </a:p>
                  </a:txBody>
                  <a:tcPr marL="83127" marR="83127" marT="46781" marB="467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412084">
                <a:tc>
                  <a:txBody>
                    <a:bodyPr/>
                    <a:lstStyle/>
                    <a:p>
                      <a:pPr marL="0" marR="0" lvl="0" indent="0" algn="l"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173156"/>
                          </a:solidFill>
                          <a:effectLst/>
                          <a:latin typeface="Arial Narrow"/>
                          <a:ea typeface="Arial Narrow" pitchFamily="-109" charset="0"/>
                          <a:cs typeface="Arial Narrow"/>
                        </a:rPr>
                        <a:t>Kidney stones</a:t>
                      </a:r>
                    </a:p>
                  </a:txBody>
                  <a:tcPr marL="83127" marR="83127" marT="46781" marB="46781" horzOverflow="overflow">
                    <a:lnL>
                      <a:noFill/>
                    </a:lnL>
                    <a:lnR>
                      <a:noFill/>
                    </a:lnR>
                    <a:lnT>
                      <a:noFill/>
                    </a:lnT>
                    <a:lnB>
                      <a:noFill/>
                    </a:lnB>
                    <a:lnTlToBr>
                      <a:noFill/>
                    </a:lnTlToBr>
                    <a:lnBlToTr>
                      <a:noFill/>
                    </a:lnBlToTr>
                    <a:solidFill>
                      <a:schemeClr val="bg2"/>
                    </a:solid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rare</a:t>
                      </a:r>
                    </a:p>
                  </a:txBody>
                  <a:tcPr marL="83127" marR="83127" marT="46781" marB="46781" horzOverflow="overflow">
                    <a:lnL>
                      <a:noFill/>
                    </a:lnL>
                    <a:lnR>
                      <a:noFill/>
                    </a:lnR>
                    <a:lnT>
                      <a:noFill/>
                    </a:lnT>
                    <a:lnB>
                      <a:noFill/>
                    </a:lnB>
                    <a:lnTlToBr>
                      <a:noFill/>
                    </a:lnTlToBr>
                    <a:lnBlToTr>
                      <a:noFill/>
                    </a:lnBlToTr>
                    <a:solidFill>
                      <a:schemeClr val="bg2"/>
                    </a:solid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rare</a:t>
                      </a:r>
                    </a:p>
                  </a:txBody>
                  <a:tcPr marL="83127" marR="83127" marT="46781" marB="46781" horzOverflow="overflow">
                    <a:lnL>
                      <a:noFill/>
                    </a:lnL>
                    <a:lnR>
                      <a:noFill/>
                    </a:lnR>
                    <a:lnT>
                      <a:noFill/>
                    </a:lnT>
                    <a:lnB>
                      <a:noFill/>
                    </a:lnB>
                    <a:lnTlToBr>
                      <a:noFill/>
                    </a:lnTlToBr>
                    <a:lnBlToTr>
                      <a:noFill/>
                    </a:lnBlToTr>
                    <a:solidFill>
                      <a:schemeClr val="bg2"/>
                    </a:solid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20%</a:t>
                      </a:r>
                    </a:p>
                  </a:txBody>
                  <a:tcPr marL="83127" marR="83127" marT="46781" marB="46781" horzOverflow="overflow">
                    <a:lnL>
                      <a:noFill/>
                    </a:lnL>
                    <a:lnR>
                      <a:noFill/>
                    </a:lnR>
                    <a:lnT>
                      <a:noFill/>
                    </a:lnT>
                    <a:lnB>
                      <a:noFill/>
                    </a:lnB>
                    <a:lnTlToBr>
                      <a:noFill/>
                    </a:lnTlToBr>
                    <a:lnBlToTr>
                      <a:noFill/>
                    </a:lnBlToTr>
                    <a:solidFill>
                      <a:schemeClr val="bg2"/>
                    </a:solidFill>
                  </a:tcPr>
                </a:tc>
                <a:extLst>
                  <a:ext uri="{0D108BD9-81ED-4DB2-BD59-A6C34878D82A}">
                    <a16:rowId xmlns:a16="http://schemas.microsoft.com/office/drawing/2014/main" val="10006"/>
                  </a:ext>
                </a:extLst>
              </a:tr>
              <a:tr h="357140">
                <a:tc>
                  <a:txBody>
                    <a:bodyPr/>
                    <a:lstStyle/>
                    <a:p>
                      <a:pPr marL="0" marR="0" lvl="0" indent="0" algn="l"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173156"/>
                          </a:solidFill>
                          <a:effectLst/>
                          <a:latin typeface="Arial Narrow"/>
                          <a:ea typeface="Arial Narrow" pitchFamily="-109" charset="0"/>
                          <a:cs typeface="Arial Narrow"/>
                        </a:rPr>
                        <a:t>End stage kidney disease</a:t>
                      </a:r>
                    </a:p>
                  </a:txBody>
                  <a:tcPr marL="83127" marR="83127" marT="46781" marB="4678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25%</a:t>
                      </a:r>
                    </a:p>
                  </a:txBody>
                  <a:tcPr marL="83127" marR="83127" marT="46781" marB="4678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rare</a:t>
                      </a:r>
                    </a:p>
                  </a:txBody>
                  <a:tcPr marL="83127" marR="83127" marT="46781" marB="4678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50%</a:t>
                      </a:r>
                    </a:p>
                  </a:txBody>
                  <a:tcPr marL="83127" marR="83127" marT="46781" marB="467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412084">
                <a:tc>
                  <a:txBody>
                    <a:bodyPr/>
                    <a:lstStyle/>
                    <a:p>
                      <a:pPr marL="0" marR="0" lvl="0" indent="0" algn="l"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173156"/>
                          </a:solidFill>
                          <a:effectLst/>
                          <a:latin typeface="Arial Narrow"/>
                          <a:ea typeface="Arial Narrow" pitchFamily="-109" charset="0"/>
                          <a:cs typeface="Arial Narrow"/>
                        </a:rPr>
                        <a:t>Biliary cysts (MRI)</a:t>
                      </a:r>
                    </a:p>
                  </a:txBody>
                  <a:tcPr marL="83127" marR="83127" marT="46781" marB="46781" horzOverflow="overflow">
                    <a:lnL>
                      <a:noFill/>
                    </a:lnL>
                    <a:lnR>
                      <a:noFill/>
                    </a:lnR>
                    <a:lnT>
                      <a:noFill/>
                    </a:lnT>
                    <a:lnB>
                      <a:noFill/>
                    </a:lnB>
                    <a:lnTlToBr>
                      <a:noFill/>
                    </a:lnTlToBr>
                    <a:lnBlToTr>
                      <a:noFill/>
                    </a:lnBlToTr>
                    <a:solidFill>
                      <a:schemeClr val="bg2"/>
                    </a:solid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rare</a:t>
                      </a:r>
                    </a:p>
                  </a:txBody>
                  <a:tcPr marL="83127" marR="83127" marT="46781" marB="46781" horzOverflow="overflow">
                    <a:lnL>
                      <a:noFill/>
                    </a:lnL>
                    <a:lnR>
                      <a:noFill/>
                    </a:lnR>
                    <a:lnT>
                      <a:noFill/>
                    </a:lnT>
                    <a:lnB>
                      <a:noFill/>
                    </a:lnB>
                    <a:lnTlToBr>
                      <a:noFill/>
                    </a:lnTlToBr>
                    <a:lnBlToTr>
                      <a:noFill/>
                    </a:lnBlToTr>
                    <a:solidFill>
                      <a:schemeClr val="bg2"/>
                    </a:solid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55%</a:t>
                      </a:r>
                    </a:p>
                  </a:txBody>
                  <a:tcPr marL="83127" marR="83127" marT="46781" marB="46781" horzOverflow="overflow">
                    <a:lnL>
                      <a:noFill/>
                    </a:lnL>
                    <a:lnR>
                      <a:noFill/>
                    </a:lnR>
                    <a:lnT>
                      <a:noFill/>
                    </a:lnT>
                    <a:lnB>
                      <a:noFill/>
                    </a:lnB>
                    <a:lnTlToBr>
                      <a:noFill/>
                    </a:lnTlToBr>
                    <a:lnBlToTr>
                      <a:noFill/>
                    </a:lnBlToTr>
                    <a:solidFill>
                      <a:schemeClr val="bg2"/>
                    </a:solid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83%</a:t>
                      </a:r>
                    </a:p>
                  </a:txBody>
                  <a:tcPr marL="83127" marR="83127" marT="46781" marB="46781" horzOverflow="overflow">
                    <a:lnL>
                      <a:noFill/>
                    </a:lnL>
                    <a:lnR>
                      <a:noFill/>
                    </a:lnR>
                    <a:lnT>
                      <a:noFill/>
                    </a:lnT>
                    <a:lnB>
                      <a:noFill/>
                    </a:lnB>
                    <a:lnTlToBr>
                      <a:noFill/>
                    </a:lnTlToBr>
                    <a:lnBlToTr>
                      <a:noFill/>
                    </a:lnBlToTr>
                    <a:solidFill>
                      <a:schemeClr val="bg2"/>
                    </a:solidFill>
                  </a:tcPr>
                </a:tc>
                <a:extLst>
                  <a:ext uri="{0D108BD9-81ED-4DB2-BD59-A6C34878D82A}">
                    <a16:rowId xmlns:a16="http://schemas.microsoft.com/office/drawing/2014/main" val="10008"/>
                  </a:ext>
                </a:extLst>
              </a:tr>
              <a:tr h="357140">
                <a:tc>
                  <a:txBody>
                    <a:bodyPr/>
                    <a:lstStyle/>
                    <a:p>
                      <a:pPr marL="0" marR="0" lvl="0" indent="0" algn="l"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173156"/>
                          </a:solidFill>
                          <a:effectLst/>
                          <a:latin typeface="Arial Narrow"/>
                          <a:ea typeface="Arial Narrow" pitchFamily="-109" charset="0"/>
                          <a:cs typeface="Arial Narrow"/>
                        </a:rPr>
                        <a:t>Mitral valve prolapse</a:t>
                      </a:r>
                    </a:p>
                  </a:txBody>
                  <a:tcPr marL="83127" marR="83127" marT="46781" marB="4678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unknown</a:t>
                      </a:r>
                    </a:p>
                  </a:txBody>
                  <a:tcPr marL="83127" marR="83127" marT="46781" marB="4678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12%</a:t>
                      </a:r>
                    </a:p>
                  </a:txBody>
                  <a:tcPr marL="83127" marR="83127" marT="46781" marB="4678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26%</a:t>
                      </a:r>
                    </a:p>
                  </a:txBody>
                  <a:tcPr marL="83127" marR="83127" marT="46781" marB="4678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357140">
                <a:tc>
                  <a:txBody>
                    <a:bodyPr/>
                    <a:lstStyle/>
                    <a:p>
                      <a:pPr marL="0" marR="0" lvl="0" indent="0" algn="l"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173156"/>
                          </a:solidFill>
                          <a:effectLst/>
                          <a:latin typeface="Arial Narrow"/>
                          <a:ea typeface="Arial Narrow" pitchFamily="-109" charset="0"/>
                          <a:cs typeface="Arial Narrow"/>
                        </a:rPr>
                        <a:t>Intracranial aneurysms</a:t>
                      </a:r>
                    </a:p>
                  </a:txBody>
                  <a:tcPr marL="83127" marR="83127" marT="46781" marB="46781" horzOverflow="overflow">
                    <a:lnL>
                      <a:noFill/>
                    </a:lnL>
                    <a:lnR>
                      <a:noFill/>
                    </a:lnR>
                    <a:lnT>
                      <a:noFill/>
                    </a:lnT>
                    <a:lnB>
                      <a:noFill/>
                    </a:lnB>
                    <a:lnTlToBr>
                      <a:noFill/>
                    </a:lnTlToBr>
                    <a:lnBlToTr>
                      <a:noFill/>
                    </a:lnBlToTr>
                    <a:solidFill>
                      <a:schemeClr val="bg2"/>
                    </a:solid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rare</a:t>
                      </a:r>
                    </a:p>
                  </a:txBody>
                  <a:tcPr marL="83127" marR="83127" marT="46781" marB="46781" horzOverflow="overflow">
                    <a:lnL>
                      <a:noFill/>
                    </a:lnL>
                    <a:lnR>
                      <a:noFill/>
                    </a:lnR>
                    <a:lnT>
                      <a:noFill/>
                    </a:lnT>
                    <a:lnB>
                      <a:noFill/>
                    </a:lnB>
                    <a:lnTlToBr>
                      <a:noFill/>
                    </a:lnTlToBr>
                    <a:lnBlToTr>
                      <a:noFill/>
                    </a:lnBlToTr>
                    <a:solidFill>
                      <a:schemeClr val="bg2"/>
                    </a:solid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rare</a:t>
                      </a:r>
                    </a:p>
                  </a:txBody>
                  <a:tcPr marL="83127" marR="83127" marT="46781" marB="46781" horzOverflow="overflow">
                    <a:lnL>
                      <a:noFill/>
                    </a:lnL>
                    <a:lnR>
                      <a:noFill/>
                    </a:lnR>
                    <a:lnT>
                      <a:noFill/>
                    </a:lnT>
                    <a:lnB>
                      <a:noFill/>
                    </a:lnB>
                    <a:lnTlToBr>
                      <a:noFill/>
                    </a:lnTlToBr>
                    <a:lnBlToTr>
                      <a:noFill/>
                    </a:lnBlToTr>
                    <a:solidFill>
                      <a:schemeClr val="bg2"/>
                    </a:solid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5-7%</a:t>
                      </a:r>
                    </a:p>
                  </a:txBody>
                  <a:tcPr marL="83127" marR="83127" marT="46781" marB="46781" horzOverflow="overflow">
                    <a:lnL>
                      <a:noFill/>
                    </a:lnL>
                    <a:lnR>
                      <a:noFill/>
                    </a:lnR>
                    <a:lnT>
                      <a:noFill/>
                    </a:lnT>
                    <a:lnB>
                      <a:noFill/>
                    </a:lnB>
                    <a:lnTlToBr>
                      <a:noFill/>
                    </a:lnTlToBr>
                    <a:lnBlToTr>
                      <a:noFill/>
                    </a:lnBlToTr>
                    <a:solidFill>
                      <a:schemeClr val="bg2"/>
                    </a:solidFill>
                  </a:tcPr>
                </a:tc>
                <a:extLst>
                  <a:ext uri="{0D108BD9-81ED-4DB2-BD59-A6C34878D82A}">
                    <a16:rowId xmlns:a16="http://schemas.microsoft.com/office/drawing/2014/main" val="10010"/>
                  </a:ext>
                </a:extLst>
              </a:tr>
              <a:tr h="357140">
                <a:tc>
                  <a:txBody>
                    <a:bodyPr/>
                    <a:lstStyle/>
                    <a:p>
                      <a:pPr marL="0" marR="0" lvl="0" indent="0" algn="l"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173156"/>
                          </a:solidFill>
                          <a:effectLst/>
                          <a:latin typeface="Arial Narrow"/>
                          <a:ea typeface="Arial Narrow" pitchFamily="-109" charset="0"/>
                          <a:cs typeface="Arial Narrow"/>
                        </a:rPr>
                        <a:t>Inguinal hernias</a:t>
                      </a:r>
                    </a:p>
                  </a:txBody>
                  <a:tcPr marL="83127" marR="83127" marT="46781" marB="4678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a:ln>
                            <a:noFill/>
                          </a:ln>
                          <a:solidFill>
                            <a:srgbClr val="594C46"/>
                          </a:solidFill>
                          <a:effectLst/>
                          <a:latin typeface="Arial Narrow"/>
                          <a:ea typeface="Arial Narrow" pitchFamily="-109" charset="0"/>
                          <a:cs typeface="Arial Narrow"/>
                        </a:rPr>
                        <a:t>unknown</a:t>
                      </a:r>
                      <a:endParaRPr kumimoji="0" lang="en-US" sz="1800" b="0" i="0" u="none" strike="noStrike" cap="none" normalizeH="0" baseline="0" dirty="0">
                        <a:ln>
                          <a:noFill/>
                        </a:ln>
                        <a:solidFill>
                          <a:srgbClr val="594C46"/>
                        </a:solidFill>
                        <a:effectLst/>
                        <a:latin typeface="Arial Narrow"/>
                        <a:ea typeface="Arial Narrow" pitchFamily="-109" charset="0"/>
                        <a:cs typeface="Arial Narrow"/>
                      </a:endParaRPr>
                    </a:p>
                  </a:txBody>
                  <a:tcPr marL="83127" marR="83127" marT="46781" marB="4678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10%</a:t>
                      </a:r>
                    </a:p>
                  </a:txBody>
                  <a:tcPr marL="83127" marR="83127" marT="46781" marB="4678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en-US" sz="1800" b="0" i="0" u="none" strike="noStrike" cap="none" normalizeH="0" baseline="0" dirty="0">
                          <a:ln>
                            <a:noFill/>
                          </a:ln>
                          <a:solidFill>
                            <a:srgbClr val="594C46"/>
                          </a:solidFill>
                          <a:effectLst/>
                          <a:latin typeface="Arial Narrow"/>
                          <a:ea typeface="Arial Narrow" pitchFamily="-109" charset="0"/>
                          <a:cs typeface="Arial Narrow"/>
                        </a:rPr>
                        <a:t>3%</a:t>
                      </a:r>
                    </a:p>
                  </a:txBody>
                  <a:tcPr marL="83127" marR="83127" marT="46781" marB="4678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24631" name="Text Box 9"/>
          <p:cNvSpPr txBox="1">
            <a:spLocks noChangeArrowheads="1"/>
          </p:cNvSpPr>
          <p:nvPr/>
        </p:nvSpPr>
        <p:spPr bwMode="auto">
          <a:xfrm>
            <a:off x="2020075" y="6146581"/>
            <a:ext cx="7582893" cy="307777"/>
          </a:xfrm>
          <a:prstGeom prst="rect">
            <a:avLst/>
          </a:prstGeom>
          <a:noFill/>
          <a:ln w="9525">
            <a:noFill/>
            <a:miter lim="800000"/>
            <a:headEnd/>
            <a:tailEnd/>
          </a:ln>
        </p:spPr>
        <p:txBody>
          <a:bodyPr wrap="square">
            <a:prstTxWarp prst="textNoShape">
              <a:avLst/>
            </a:prstTxWarp>
            <a:spAutoFit/>
          </a:bodyPr>
          <a:lstStyle/>
          <a:p>
            <a:r>
              <a:rPr lang="en-US" sz="1400" i="1" dirty="0">
                <a:solidFill>
                  <a:srgbClr val="594C46"/>
                </a:solidFill>
                <a:latin typeface="Arial Narrow" pitchFamily="-111" charset="0"/>
              </a:rPr>
              <a:t>Modified from: Fick-</a:t>
            </a:r>
            <a:r>
              <a:rPr lang="en-US" sz="1400" i="1" dirty="0" err="1">
                <a:solidFill>
                  <a:srgbClr val="594C46"/>
                </a:solidFill>
                <a:latin typeface="Arial Narrow" pitchFamily="-111" charset="0"/>
              </a:rPr>
              <a:t>Brosnahan</a:t>
            </a:r>
            <a:r>
              <a:rPr lang="en-US" sz="1400" i="1" dirty="0">
                <a:solidFill>
                  <a:srgbClr val="594C46"/>
                </a:solidFill>
                <a:latin typeface="Arial Narrow" pitchFamily="-111" charset="0"/>
              </a:rPr>
              <a:t> et al. (2001) Kidney International; </a:t>
            </a:r>
            <a:r>
              <a:rPr lang="en-US" sz="1400" i="1" dirty="0" err="1">
                <a:solidFill>
                  <a:srgbClr val="594C46"/>
                </a:solidFill>
                <a:latin typeface="Arial Narrow" pitchFamily="-111" charset="0"/>
              </a:rPr>
              <a:t>Rizk</a:t>
            </a:r>
            <a:r>
              <a:rPr lang="en-US" sz="1400" i="1" dirty="0">
                <a:solidFill>
                  <a:srgbClr val="594C46"/>
                </a:solidFill>
                <a:latin typeface="Arial Narrow" pitchFamily="-111" charset="0"/>
              </a:rPr>
              <a:t> and Chapman (2008) Pediatric Nephrology.</a:t>
            </a:r>
          </a:p>
        </p:txBody>
      </p:sp>
      <p:sp>
        <p:nvSpPr>
          <p:cNvPr id="7" name="Rectangle 4">
            <a:extLst>
              <a:ext uri="{FF2B5EF4-FFF2-40B4-BE49-F238E27FC236}">
                <a16:creationId xmlns:a16="http://schemas.microsoft.com/office/drawing/2014/main" id="{03E0A2CA-2AB1-D640-AD0D-FD213D1862B0}"/>
              </a:ext>
            </a:extLst>
          </p:cNvPr>
          <p:cNvSpPr>
            <a:spLocks noChangeArrowheads="1"/>
          </p:cNvSpPr>
          <p:nvPr/>
        </p:nvSpPr>
        <p:spPr bwMode="auto">
          <a:xfrm>
            <a:off x="838200" y="704740"/>
            <a:ext cx="9697720" cy="646331"/>
          </a:xfrm>
          <a:prstGeom prst="rect">
            <a:avLst/>
          </a:prstGeom>
          <a:noFill/>
          <a:ln w="12700">
            <a:noFill/>
            <a:miter lim="800000"/>
            <a:headEnd/>
            <a:tailEnd/>
          </a:ln>
        </p:spPr>
        <p:txBody>
          <a:bodyPr wrap="square">
            <a:prstTxWarp prst="textNoShape">
              <a:avLst/>
            </a:prstTxWarp>
            <a:spAutoFit/>
          </a:bodyPr>
          <a:lstStyle/>
          <a:p>
            <a:r>
              <a:rPr lang="en-US" sz="3600" b="1" dirty="0">
                <a:solidFill>
                  <a:srgbClr val="173156"/>
                </a:solidFill>
                <a:latin typeface="Arial Narrow" pitchFamily="-111" charset="0"/>
                <a:ea typeface="Arial Narrow" pitchFamily="-111" charset="0"/>
                <a:cs typeface="Arial Narrow" pitchFamily="-111" charset="0"/>
              </a:rPr>
              <a:t>ADPKD: Age-related manifestations</a:t>
            </a:r>
          </a:p>
        </p:txBody>
      </p:sp>
      <p:sp>
        <p:nvSpPr>
          <p:cNvPr id="2" name="Rounded Rectangle 1">
            <a:extLst>
              <a:ext uri="{FF2B5EF4-FFF2-40B4-BE49-F238E27FC236}">
                <a16:creationId xmlns:a16="http://schemas.microsoft.com/office/drawing/2014/main" id="{E7EAA549-A350-7F4D-8432-334A2C728CE0}"/>
              </a:ext>
            </a:extLst>
          </p:cNvPr>
          <p:cNvSpPr/>
          <p:nvPr/>
        </p:nvSpPr>
        <p:spPr>
          <a:xfrm>
            <a:off x="6266329" y="1443317"/>
            <a:ext cx="1748118" cy="47032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36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7222E4C-51B6-AB4A-92CA-919075564B55}"/>
              </a:ext>
            </a:extLst>
          </p:cNvPr>
          <p:cNvGraphicFramePr>
            <a:graphicFrameLocks noGrp="1"/>
          </p:cNvGraphicFramePr>
          <p:nvPr/>
        </p:nvGraphicFramePr>
        <p:xfrm>
          <a:off x="2129989" y="1559902"/>
          <a:ext cx="7932021" cy="4643609"/>
        </p:xfrm>
        <a:graphic>
          <a:graphicData uri="http://schemas.openxmlformats.org/drawingml/2006/table">
            <a:tbl>
              <a:tblPr firstRow="1" bandRow="1">
                <a:tableStyleId>{2D5ABB26-0587-4C30-8999-92F81FD0307C}</a:tableStyleId>
              </a:tblPr>
              <a:tblGrid>
                <a:gridCol w="3187027">
                  <a:extLst>
                    <a:ext uri="{9D8B030D-6E8A-4147-A177-3AD203B41FA5}">
                      <a16:colId xmlns:a16="http://schemas.microsoft.com/office/drawing/2014/main" val="20000"/>
                    </a:ext>
                  </a:extLst>
                </a:gridCol>
                <a:gridCol w="4744994">
                  <a:extLst>
                    <a:ext uri="{9D8B030D-6E8A-4147-A177-3AD203B41FA5}">
                      <a16:colId xmlns:a16="http://schemas.microsoft.com/office/drawing/2014/main" val="20001"/>
                    </a:ext>
                  </a:extLst>
                </a:gridCol>
              </a:tblGrid>
              <a:tr h="403803">
                <a:tc>
                  <a:txBody>
                    <a:bodyPr/>
                    <a:lstStyle/>
                    <a:p>
                      <a:r>
                        <a:rPr lang="en-US" sz="1800" b="1" dirty="0">
                          <a:solidFill>
                            <a:srgbClr val="162E52"/>
                          </a:solidFill>
                          <a:latin typeface="Arial Narrow" charset="0"/>
                          <a:ea typeface="Arial Narrow" charset="0"/>
                          <a:cs typeface="Arial Narrow" charset="0"/>
                        </a:rPr>
                        <a:t>Manifestation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US" sz="1800" b="1" dirty="0">
                          <a:solidFill>
                            <a:srgbClr val="183156"/>
                          </a:solidFill>
                          <a:latin typeface="Arial Narrow" charset="0"/>
                          <a:ea typeface="Arial Narrow" charset="0"/>
                          <a:cs typeface="Arial Narrow" charset="0"/>
                        </a:rPr>
                        <a:t>Management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0"/>
                  </a:ext>
                </a:extLst>
              </a:tr>
              <a:tr h="403803">
                <a:tc>
                  <a:txBody>
                    <a:bodyPr/>
                    <a:lstStyle/>
                    <a:p>
                      <a:pPr marL="0" marR="0" algn="l">
                        <a:spcBef>
                          <a:spcPts val="0"/>
                        </a:spcBef>
                        <a:spcAft>
                          <a:spcPts val="0"/>
                        </a:spcAft>
                      </a:pPr>
                      <a:r>
                        <a:rPr lang="en-US" sz="1800" kern="100" dirty="0">
                          <a:solidFill>
                            <a:srgbClr val="162E52"/>
                          </a:solidFill>
                          <a:effectLst/>
                          <a:latin typeface="Arial Narrow" charset="0"/>
                          <a:ea typeface="Arial Narrow" charset="0"/>
                          <a:cs typeface="Arial Narrow" charset="0"/>
                        </a:rPr>
                        <a:t>Hypertension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800" kern="1200" dirty="0">
                          <a:solidFill>
                            <a:srgbClr val="594C46"/>
                          </a:solidFill>
                          <a:effectLst/>
                          <a:latin typeface="Arial Narrow" charset="0"/>
                          <a:ea typeface="Arial Narrow" charset="0"/>
                          <a:cs typeface="Arial Narrow" charset="0"/>
                        </a:rPr>
                        <a:t>ACEI (or ARB) first line therapy </a:t>
                      </a:r>
                      <a:endParaRPr lang="en-US" sz="1800" kern="100" dirty="0">
                        <a:solidFill>
                          <a:srgbClr val="594C46"/>
                        </a:solidFill>
                        <a:effectLst/>
                        <a:latin typeface="Arial Narrow" charset="0"/>
                        <a:ea typeface="Arial Narrow" charset="0"/>
                        <a:cs typeface="Arial Narrow"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3803">
                <a:tc>
                  <a:txBody>
                    <a:bodyPr/>
                    <a:lstStyle/>
                    <a:p>
                      <a:pPr marL="0" marR="0" algn="l">
                        <a:spcBef>
                          <a:spcPts val="0"/>
                        </a:spcBef>
                        <a:spcAft>
                          <a:spcPts val="0"/>
                        </a:spcAft>
                      </a:pPr>
                      <a:r>
                        <a:rPr lang="en-US" sz="1800" kern="100" dirty="0">
                          <a:solidFill>
                            <a:srgbClr val="162E52"/>
                          </a:solidFill>
                          <a:effectLst/>
                          <a:latin typeface="Arial Narrow" charset="0"/>
                          <a:ea typeface="Arial Narrow" charset="0"/>
                          <a:cs typeface="Arial Narrow" charset="0"/>
                        </a:rPr>
                        <a:t>Abdominal / flank pain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00" dirty="0">
                          <a:solidFill>
                            <a:srgbClr val="594C46"/>
                          </a:solidFill>
                          <a:effectLst/>
                          <a:latin typeface="Arial Narrow" charset="0"/>
                          <a:ea typeface="Arial Narrow" charset="0"/>
                          <a:cs typeface="Arial Narrow" charset="0"/>
                        </a:rPr>
                        <a:t>Acute – cyst hemorrhage,</a:t>
                      </a:r>
                      <a:r>
                        <a:rPr lang="en-US" sz="1800" kern="100" baseline="0" dirty="0">
                          <a:solidFill>
                            <a:srgbClr val="594C46"/>
                          </a:solidFill>
                          <a:effectLst/>
                          <a:latin typeface="Arial Narrow" charset="0"/>
                          <a:ea typeface="Arial Narrow" charset="0"/>
                          <a:cs typeface="Arial Narrow" charset="0"/>
                        </a:rPr>
                        <a:t> infection, stones</a:t>
                      </a:r>
                      <a:r>
                        <a:rPr lang="en-US" sz="1800" kern="100" dirty="0">
                          <a:solidFill>
                            <a:srgbClr val="594C46"/>
                          </a:solidFill>
                          <a:effectLst/>
                          <a:latin typeface="Arial Narrow" charset="0"/>
                          <a:ea typeface="Arial Narrow" charset="0"/>
                          <a:cs typeface="Arial Narrow" charset="0"/>
                        </a:rPr>
                        <a:t> </a:t>
                      </a:r>
                    </a:p>
                    <a:p>
                      <a:pPr marL="0" marR="0" algn="l">
                        <a:spcBef>
                          <a:spcPts val="0"/>
                        </a:spcBef>
                        <a:spcAft>
                          <a:spcPts val="0"/>
                        </a:spcAft>
                      </a:pPr>
                      <a:r>
                        <a:rPr lang="en-US" sz="1800" kern="100" dirty="0">
                          <a:solidFill>
                            <a:srgbClr val="594C46"/>
                          </a:solidFill>
                          <a:effectLst/>
                          <a:latin typeface="Arial Narrow" charset="0"/>
                          <a:ea typeface="Arial Narrow" charset="0"/>
                          <a:cs typeface="Arial Narrow" charset="0"/>
                        </a:rPr>
                        <a:t>Chronic – cyst burden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403803">
                <a:tc>
                  <a:txBody>
                    <a:bodyPr/>
                    <a:lstStyle/>
                    <a:p>
                      <a:pPr marL="0" marR="0" algn="l">
                        <a:spcBef>
                          <a:spcPts val="0"/>
                        </a:spcBef>
                        <a:spcAft>
                          <a:spcPts val="0"/>
                        </a:spcAft>
                      </a:pPr>
                      <a:r>
                        <a:rPr lang="en-US" sz="1800" kern="100" dirty="0">
                          <a:solidFill>
                            <a:srgbClr val="162E52"/>
                          </a:solidFill>
                          <a:effectLst/>
                          <a:latin typeface="Arial Narrow" charset="0"/>
                          <a:ea typeface="Arial Narrow" charset="0"/>
                          <a:cs typeface="Arial Narrow" charset="0"/>
                        </a:rPr>
                        <a:t>Cyst hemorrhage / gross hematuria</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800" kern="100" dirty="0">
                          <a:solidFill>
                            <a:srgbClr val="594C46"/>
                          </a:solidFill>
                          <a:effectLst/>
                          <a:latin typeface="Arial Narrow" charset="0"/>
                          <a:ea typeface="Arial Narrow" charset="0"/>
                          <a:cs typeface="Arial Narrow" charset="0"/>
                        </a:rPr>
                        <a:t>Conservative therapy, resolution 2-7 days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3803">
                <a:tc>
                  <a:txBody>
                    <a:bodyPr/>
                    <a:lstStyle/>
                    <a:p>
                      <a:pPr marL="0" marR="0" algn="l">
                        <a:spcBef>
                          <a:spcPts val="0"/>
                        </a:spcBef>
                        <a:spcAft>
                          <a:spcPts val="0"/>
                        </a:spcAft>
                      </a:pPr>
                      <a:r>
                        <a:rPr lang="en-US" sz="1800" kern="100" dirty="0">
                          <a:solidFill>
                            <a:srgbClr val="162E52"/>
                          </a:solidFill>
                          <a:effectLst/>
                          <a:latin typeface="Arial Narrow" charset="0"/>
                          <a:ea typeface="Arial Narrow" charset="0"/>
                          <a:cs typeface="Arial Narrow" charset="0"/>
                        </a:rPr>
                        <a:t>Kidney stones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spcBef>
                          <a:spcPts val="0"/>
                        </a:spcBef>
                        <a:spcAft>
                          <a:spcPts val="0"/>
                        </a:spcAft>
                      </a:pPr>
                      <a:r>
                        <a:rPr lang="en-US" sz="1800" kern="100" dirty="0">
                          <a:solidFill>
                            <a:srgbClr val="594C46"/>
                          </a:solidFill>
                          <a:effectLst/>
                          <a:latin typeface="Arial Narrow" charset="0"/>
                          <a:ea typeface="Arial Narrow" charset="0"/>
                          <a:cs typeface="Arial Narrow" charset="0"/>
                        </a:rPr>
                        <a:t>Hydration and other standard approaches; lithotripsy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403803">
                <a:tc>
                  <a:txBody>
                    <a:bodyPr/>
                    <a:lstStyle/>
                    <a:p>
                      <a:pPr marL="0" marR="0" algn="l">
                        <a:spcBef>
                          <a:spcPts val="0"/>
                        </a:spcBef>
                        <a:spcAft>
                          <a:spcPts val="0"/>
                        </a:spcAft>
                      </a:pPr>
                      <a:r>
                        <a:rPr lang="en-US" sz="1800" kern="100" dirty="0">
                          <a:solidFill>
                            <a:srgbClr val="162E52"/>
                          </a:solidFill>
                          <a:effectLst/>
                          <a:latin typeface="Arial Narrow" charset="0"/>
                          <a:ea typeface="Arial Narrow" charset="0"/>
                          <a:cs typeface="Arial Narrow" charset="0"/>
                        </a:rPr>
                        <a:t>Cyst infection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800" kern="100" dirty="0">
                          <a:solidFill>
                            <a:srgbClr val="594C46"/>
                          </a:solidFill>
                          <a:effectLst/>
                          <a:latin typeface="Arial Narrow" charset="0"/>
                          <a:ea typeface="Arial Narrow" charset="0"/>
                          <a:cs typeface="Arial Narrow" charset="0"/>
                        </a:rPr>
                        <a:t>Ciprofloxacin and other</a:t>
                      </a:r>
                      <a:r>
                        <a:rPr lang="en-US" sz="1800" kern="100" baseline="0" dirty="0">
                          <a:solidFill>
                            <a:srgbClr val="594C46"/>
                          </a:solidFill>
                          <a:effectLst/>
                          <a:latin typeface="Arial Narrow" charset="0"/>
                          <a:ea typeface="Arial Narrow" charset="0"/>
                          <a:cs typeface="Arial Narrow" charset="0"/>
                        </a:rPr>
                        <a:t> quinolones (cyst penetration)</a:t>
                      </a:r>
                      <a:endParaRPr lang="en-US" sz="1800" kern="100" dirty="0">
                        <a:solidFill>
                          <a:srgbClr val="594C46"/>
                        </a:solidFill>
                        <a:effectLst/>
                        <a:latin typeface="Arial Narrow" charset="0"/>
                        <a:ea typeface="Arial Narrow" charset="0"/>
                        <a:cs typeface="Arial Narrow"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03803">
                <a:tc>
                  <a:txBody>
                    <a:bodyPr/>
                    <a:lstStyle/>
                    <a:p>
                      <a:pPr marL="0" marR="0" algn="l">
                        <a:spcBef>
                          <a:spcPts val="0"/>
                        </a:spcBef>
                        <a:spcAft>
                          <a:spcPts val="0"/>
                        </a:spcAft>
                      </a:pPr>
                      <a:r>
                        <a:rPr lang="en-US" sz="1800" kern="100" dirty="0">
                          <a:solidFill>
                            <a:srgbClr val="162E52"/>
                          </a:solidFill>
                          <a:effectLst/>
                          <a:latin typeface="Arial Narrow" charset="0"/>
                          <a:ea typeface="Arial Narrow" charset="0"/>
                          <a:cs typeface="Arial Narrow" charset="0"/>
                        </a:rPr>
                        <a:t>ESKD</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spcBef>
                          <a:spcPts val="0"/>
                        </a:spcBef>
                        <a:spcAft>
                          <a:spcPts val="0"/>
                        </a:spcAft>
                      </a:pPr>
                      <a:r>
                        <a:rPr lang="en-US" sz="1800" kern="100" dirty="0">
                          <a:solidFill>
                            <a:srgbClr val="594C46"/>
                          </a:solidFill>
                          <a:effectLst/>
                          <a:latin typeface="Arial Narrow" charset="0"/>
                          <a:ea typeface="Arial Narrow" charset="0"/>
                          <a:cs typeface="Arial Narrow" charset="0"/>
                        </a:rPr>
                        <a:t>Transplantation with native nephrectomy in</a:t>
                      </a:r>
                      <a:r>
                        <a:rPr lang="en-US" sz="1800" kern="100" baseline="0" dirty="0">
                          <a:solidFill>
                            <a:srgbClr val="594C46"/>
                          </a:solidFill>
                          <a:effectLst/>
                          <a:latin typeface="Arial Narrow" charset="0"/>
                          <a:ea typeface="Arial Narrow" charset="0"/>
                          <a:cs typeface="Arial Narrow" charset="0"/>
                        </a:rPr>
                        <a:t> </a:t>
                      </a:r>
                      <a:r>
                        <a:rPr lang="en-US" sz="1800" kern="100" dirty="0">
                          <a:solidFill>
                            <a:srgbClr val="594C46"/>
                          </a:solidFill>
                          <a:effectLst/>
                          <a:latin typeface="Arial Narrow" charset="0"/>
                          <a:ea typeface="Arial Narrow" charset="0"/>
                          <a:cs typeface="Arial Narrow" charset="0"/>
                        </a:rPr>
                        <a:t>20-25%</a:t>
                      </a:r>
                      <a:r>
                        <a:rPr lang="en-US" sz="1800" kern="100" baseline="0" dirty="0">
                          <a:solidFill>
                            <a:srgbClr val="594C46"/>
                          </a:solidFill>
                          <a:effectLst/>
                          <a:latin typeface="Arial Narrow" charset="0"/>
                          <a:ea typeface="Arial Narrow" charset="0"/>
                          <a:cs typeface="Arial Narrow" charset="0"/>
                        </a:rPr>
                        <a:t> pts</a:t>
                      </a:r>
                      <a:endParaRPr lang="en-US" sz="1800" kern="100" dirty="0">
                        <a:solidFill>
                          <a:srgbClr val="594C46"/>
                        </a:solidFill>
                        <a:effectLst/>
                        <a:latin typeface="Arial Narrow" charset="0"/>
                        <a:ea typeface="Arial Narrow" charset="0"/>
                        <a:cs typeface="Arial Narrow"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6"/>
                  </a:ext>
                </a:extLst>
              </a:tr>
              <a:tr h="403803">
                <a:tc>
                  <a:txBody>
                    <a:bodyPr/>
                    <a:lstStyle/>
                    <a:p>
                      <a:pPr marL="0" marR="0" algn="l">
                        <a:spcBef>
                          <a:spcPts val="0"/>
                        </a:spcBef>
                        <a:spcAft>
                          <a:spcPts val="0"/>
                        </a:spcAft>
                      </a:pPr>
                      <a:r>
                        <a:rPr lang="en-US" sz="1800" kern="100" dirty="0">
                          <a:solidFill>
                            <a:srgbClr val="162E52"/>
                          </a:solidFill>
                          <a:effectLst/>
                          <a:latin typeface="Arial Narrow" charset="0"/>
                          <a:ea typeface="Arial Narrow" charset="0"/>
                          <a:cs typeface="Arial Narrow" charset="0"/>
                        </a:rPr>
                        <a:t>Renal cell cancer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800" kern="100" dirty="0">
                          <a:solidFill>
                            <a:srgbClr val="594C46"/>
                          </a:solidFill>
                          <a:effectLst/>
                          <a:latin typeface="Arial Narrow" charset="0"/>
                          <a:ea typeface="Arial Narrow" charset="0"/>
                          <a:cs typeface="Arial Narrow" charset="0"/>
                        </a:rPr>
                        <a:t>Low</a:t>
                      </a:r>
                      <a:r>
                        <a:rPr lang="en-US" sz="1800" kern="100" baseline="0" dirty="0">
                          <a:solidFill>
                            <a:srgbClr val="594C46"/>
                          </a:solidFill>
                          <a:effectLst/>
                          <a:latin typeface="Arial Narrow" charset="0"/>
                          <a:ea typeface="Arial Narrow" charset="0"/>
                          <a:cs typeface="Arial Narrow" charset="0"/>
                        </a:rPr>
                        <a:t> index of s</a:t>
                      </a:r>
                      <a:r>
                        <a:rPr lang="en-US" sz="1800" kern="100" dirty="0">
                          <a:solidFill>
                            <a:srgbClr val="594C46"/>
                          </a:solidFill>
                          <a:effectLst/>
                          <a:latin typeface="Arial Narrow" charset="0"/>
                          <a:ea typeface="Arial Narrow" charset="0"/>
                          <a:cs typeface="Arial Narrow" charset="0"/>
                        </a:rPr>
                        <a:t>uspicion; kidney sparing surgery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268348">
                <a:tc>
                  <a:txBody>
                    <a:bodyPr/>
                    <a:lstStyle/>
                    <a:p>
                      <a:pPr marL="0" marR="0" algn="l">
                        <a:spcBef>
                          <a:spcPts val="200"/>
                        </a:spcBef>
                        <a:spcAft>
                          <a:spcPts val="200"/>
                        </a:spcAft>
                      </a:pPr>
                      <a:r>
                        <a:rPr lang="en-US" sz="1800" kern="100" dirty="0">
                          <a:solidFill>
                            <a:srgbClr val="162E52"/>
                          </a:solidFill>
                          <a:effectLst/>
                          <a:latin typeface="Arial Narrow" charset="0"/>
                          <a:ea typeface="Arial Narrow" charset="0"/>
                          <a:cs typeface="Arial Narrow" charset="0"/>
                        </a:rPr>
                        <a:t>Monitoring cyst growth</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spcBef>
                          <a:spcPts val="200"/>
                        </a:spcBef>
                        <a:spcAft>
                          <a:spcPts val="200"/>
                        </a:spcAft>
                      </a:pPr>
                      <a:endParaRPr lang="en-US" sz="600" kern="100" dirty="0">
                        <a:solidFill>
                          <a:srgbClr val="594C46"/>
                        </a:solidFill>
                        <a:effectLst/>
                        <a:latin typeface="Arial Narrow" charset="0"/>
                        <a:ea typeface="Arial Narrow" charset="0"/>
                        <a:cs typeface="Arial Narrow" charset="0"/>
                      </a:endParaRPr>
                    </a:p>
                    <a:p>
                      <a:pPr marL="0" marR="0" algn="l">
                        <a:spcBef>
                          <a:spcPts val="0"/>
                        </a:spcBef>
                        <a:spcAft>
                          <a:spcPts val="0"/>
                        </a:spcAft>
                      </a:pPr>
                      <a:r>
                        <a:rPr lang="en-US" sz="1800" kern="100" dirty="0">
                          <a:solidFill>
                            <a:srgbClr val="594C46"/>
                          </a:solidFill>
                          <a:effectLst/>
                          <a:latin typeface="Arial Narrow" charset="0"/>
                          <a:ea typeface="Arial Narrow" charset="0"/>
                          <a:cs typeface="Arial Narrow" charset="0"/>
                        </a:rPr>
                        <a:t>TKV increases exponentially, average 5-6% per year</a:t>
                      </a:r>
                    </a:p>
                    <a:p>
                      <a:pPr marL="0" marR="0" algn="l">
                        <a:spcBef>
                          <a:spcPts val="400"/>
                        </a:spcBef>
                        <a:spcAft>
                          <a:spcPts val="0"/>
                        </a:spcAft>
                      </a:pPr>
                      <a:r>
                        <a:rPr lang="en-US" sz="1800" kern="100" dirty="0">
                          <a:solidFill>
                            <a:srgbClr val="594C46"/>
                          </a:solidFill>
                          <a:effectLst/>
                          <a:latin typeface="Arial Narrow" charset="0"/>
                          <a:ea typeface="Arial Narrow" charset="0"/>
                          <a:cs typeface="Arial Narrow" charset="0"/>
                        </a:rPr>
                        <a:t>Mayo classification (1A – 1E)</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Narrow" charset="0"/>
                          <a:ea typeface="Arial Narrow" charset="0"/>
                          <a:cs typeface="Arial Narrow" charset="0"/>
                        </a:rPr>
                        <a:t>(</a:t>
                      </a:r>
                      <a:r>
                        <a:rPr lang="en-US" sz="1400" u="sng" dirty="0">
                          <a:latin typeface="Arial Narrow" charset="0"/>
                          <a:ea typeface="Arial Narrow" charset="0"/>
                          <a:cs typeface="Arial Narrow" charset="0"/>
                          <a:hlinkClick r:id="rId3"/>
                        </a:rPr>
                        <a:t>http://www.mayo.edu/research/documents/pkd-center-adpkd-classification/doc-20094754</a:t>
                      </a:r>
                      <a:r>
                        <a:rPr lang="en-US" sz="1400" dirty="0">
                          <a:latin typeface="Arial Narrow" charset="0"/>
                          <a:ea typeface="Arial Narrow" charset="0"/>
                          <a:cs typeface="Arial Narrow" charset="0"/>
                        </a:rPr>
                        <a:t>). </a:t>
                      </a:r>
                    </a:p>
                    <a:p>
                      <a:pPr marL="0" marR="0" indent="0" algn="l" defTabSz="457200" rtl="0" eaLnBrk="1" fontAlgn="auto" latinLnBrk="0" hangingPunct="1">
                        <a:lnSpc>
                          <a:spcPct val="100000"/>
                        </a:lnSpc>
                        <a:spcBef>
                          <a:spcPts val="200"/>
                        </a:spcBef>
                        <a:spcAft>
                          <a:spcPts val="200"/>
                        </a:spcAft>
                        <a:buClrTx/>
                        <a:buSzTx/>
                        <a:buFontTx/>
                        <a:buNone/>
                        <a:tabLst/>
                        <a:defRPr/>
                      </a:pPr>
                      <a:endParaRPr lang="en-US" sz="600" dirty="0">
                        <a:latin typeface="Arial Narrow" charset="0"/>
                        <a:ea typeface="Arial Narrow" charset="0"/>
                        <a:cs typeface="Arial Narrow"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8"/>
                  </a:ext>
                </a:extLst>
              </a:tr>
            </a:tbl>
          </a:graphicData>
        </a:graphic>
      </p:graphicFrame>
      <p:sp>
        <p:nvSpPr>
          <p:cNvPr id="4" name="TextBox 3">
            <a:extLst>
              <a:ext uri="{FF2B5EF4-FFF2-40B4-BE49-F238E27FC236}">
                <a16:creationId xmlns:a16="http://schemas.microsoft.com/office/drawing/2014/main" id="{80D89937-E67C-A24A-AF8F-C8C700E1C93D}"/>
              </a:ext>
            </a:extLst>
          </p:cNvPr>
          <p:cNvSpPr txBox="1"/>
          <p:nvPr/>
        </p:nvSpPr>
        <p:spPr>
          <a:xfrm>
            <a:off x="5802188" y="6274361"/>
            <a:ext cx="4320926" cy="307777"/>
          </a:xfrm>
          <a:prstGeom prst="rect">
            <a:avLst/>
          </a:prstGeom>
          <a:noFill/>
        </p:spPr>
        <p:txBody>
          <a:bodyPr wrap="none" rtlCol="0">
            <a:spAutoFit/>
          </a:bodyPr>
          <a:lstStyle/>
          <a:p>
            <a:pPr algn="r"/>
            <a:r>
              <a:rPr lang="en-US" sz="1400" i="1" dirty="0">
                <a:solidFill>
                  <a:srgbClr val="5A4D47"/>
                </a:solidFill>
                <a:latin typeface="Arial Narrow" charset="0"/>
                <a:ea typeface="Arial Narrow" charset="0"/>
                <a:cs typeface="Arial Narrow" charset="0"/>
              </a:rPr>
              <a:t>KDIGO Controversies Conference (2015) Kidney </a:t>
            </a:r>
            <a:r>
              <a:rPr lang="en-US" sz="1400" i="1" dirty="0" err="1">
                <a:solidFill>
                  <a:srgbClr val="5A4D47"/>
                </a:solidFill>
                <a:latin typeface="Arial Narrow" charset="0"/>
                <a:ea typeface="Arial Narrow" charset="0"/>
                <a:cs typeface="Arial Narrow" charset="0"/>
              </a:rPr>
              <a:t>Int</a:t>
            </a:r>
            <a:r>
              <a:rPr lang="en-US" sz="1400" i="1" dirty="0">
                <a:solidFill>
                  <a:srgbClr val="5A4D47"/>
                </a:solidFill>
                <a:latin typeface="Arial Narrow" charset="0"/>
                <a:ea typeface="Arial Narrow" charset="0"/>
                <a:cs typeface="Arial Narrow" charset="0"/>
              </a:rPr>
              <a:t> 88:17-27.</a:t>
            </a:r>
          </a:p>
        </p:txBody>
      </p:sp>
      <p:sp>
        <p:nvSpPr>
          <p:cNvPr id="5" name="TextBox 4">
            <a:extLst>
              <a:ext uri="{FF2B5EF4-FFF2-40B4-BE49-F238E27FC236}">
                <a16:creationId xmlns:a16="http://schemas.microsoft.com/office/drawing/2014/main" id="{0CB92598-0E72-CB45-8D2F-F11E3B51BA14}"/>
              </a:ext>
            </a:extLst>
          </p:cNvPr>
          <p:cNvSpPr txBox="1"/>
          <p:nvPr/>
        </p:nvSpPr>
        <p:spPr>
          <a:xfrm>
            <a:off x="2129989" y="6244461"/>
            <a:ext cx="838691" cy="369332"/>
          </a:xfrm>
          <a:prstGeom prst="rect">
            <a:avLst/>
          </a:prstGeom>
          <a:noFill/>
        </p:spPr>
        <p:txBody>
          <a:bodyPr wrap="none" rtlCol="0">
            <a:spAutoFit/>
          </a:bodyPr>
          <a:lstStyle/>
          <a:p>
            <a:r>
              <a:rPr lang="en-US" dirty="0">
                <a:solidFill>
                  <a:srgbClr val="594C46"/>
                </a:solidFill>
                <a:latin typeface="Arial Narrow" panose="020B0604020202020204" pitchFamily="34" charset="0"/>
                <a:cs typeface="Arial Narrow" panose="020B0604020202020204" pitchFamily="34" charset="0"/>
              </a:rPr>
              <a:t>**adults</a:t>
            </a:r>
          </a:p>
        </p:txBody>
      </p:sp>
      <p:sp>
        <p:nvSpPr>
          <p:cNvPr id="6" name="Rectangle 4">
            <a:extLst>
              <a:ext uri="{FF2B5EF4-FFF2-40B4-BE49-F238E27FC236}">
                <a16:creationId xmlns:a16="http://schemas.microsoft.com/office/drawing/2014/main" id="{867C314A-634E-A540-9518-59A8F610FF56}"/>
              </a:ext>
            </a:extLst>
          </p:cNvPr>
          <p:cNvSpPr>
            <a:spLocks noChangeArrowheads="1"/>
          </p:cNvSpPr>
          <p:nvPr/>
        </p:nvSpPr>
        <p:spPr bwMode="auto">
          <a:xfrm>
            <a:off x="838200" y="704740"/>
            <a:ext cx="9697720" cy="646331"/>
          </a:xfrm>
          <a:prstGeom prst="rect">
            <a:avLst/>
          </a:prstGeom>
          <a:noFill/>
          <a:ln w="12700">
            <a:noFill/>
            <a:miter lim="800000"/>
            <a:headEnd/>
            <a:tailEnd/>
          </a:ln>
        </p:spPr>
        <p:txBody>
          <a:bodyPr wrap="square">
            <a:prstTxWarp prst="textNoShape">
              <a:avLst/>
            </a:prstTxWarp>
            <a:spAutoFit/>
          </a:bodyPr>
          <a:lstStyle/>
          <a:p>
            <a:r>
              <a:rPr lang="en-US" sz="3600" b="1" dirty="0">
                <a:solidFill>
                  <a:srgbClr val="173156"/>
                </a:solidFill>
                <a:latin typeface="Arial Narrow" pitchFamily="-111" charset="0"/>
                <a:ea typeface="Arial Narrow" pitchFamily="-111" charset="0"/>
                <a:cs typeface="Arial Narrow" pitchFamily="-111" charset="0"/>
              </a:rPr>
              <a:t>ADPKD: Management of kidney issues**</a:t>
            </a:r>
          </a:p>
        </p:txBody>
      </p:sp>
    </p:spTree>
    <p:extLst>
      <p:ext uri="{BB962C8B-B14F-4D97-AF65-F5344CB8AC3E}">
        <p14:creationId xmlns:p14="http://schemas.microsoft.com/office/powerpoint/2010/main" val="15763129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85656" y="3630234"/>
            <a:ext cx="184666" cy="369332"/>
          </a:xfrm>
          <a:prstGeom prst="rect">
            <a:avLst/>
          </a:prstGeom>
          <a:noFill/>
        </p:spPr>
        <p:txBody>
          <a:bodyPr wrap="none" rtlCol="0">
            <a:spAutoFit/>
          </a:bodyPr>
          <a:lstStyle/>
          <a:p>
            <a:endParaRPr lang="en-US" dirty="0"/>
          </a:p>
        </p:txBody>
      </p:sp>
      <p:sp>
        <p:nvSpPr>
          <p:cNvPr id="12" name="Rectangle 4"/>
          <p:cNvSpPr>
            <a:spLocks noChangeArrowheads="1"/>
          </p:cNvSpPr>
          <p:nvPr/>
        </p:nvSpPr>
        <p:spPr bwMode="auto">
          <a:xfrm>
            <a:off x="838200" y="1614297"/>
            <a:ext cx="10429240"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p>
            <a:r>
              <a:rPr lang="en-US" sz="2400" dirty="0">
                <a:solidFill>
                  <a:srgbClr val="152C4F"/>
                </a:solidFill>
                <a:latin typeface="Arial Narrow" panose="020B0604020202020204" pitchFamily="34" charset="0"/>
                <a:cs typeface="Arial Narrow" panose="020B0604020202020204" pitchFamily="34" charset="0"/>
              </a:rPr>
              <a:t>International consensus statement on the diagnosis and management of ADPKD in children and young people.</a:t>
            </a:r>
          </a:p>
          <a:p>
            <a:r>
              <a:rPr lang="en-US" sz="1600" i="1" dirty="0" err="1">
                <a:solidFill>
                  <a:srgbClr val="152C4F"/>
                </a:solidFill>
                <a:latin typeface="Arial Narrow" panose="020B0604020202020204" pitchFamily="34" charset="0"/>
                <a:cs typeface="Arial Narrow" panose="020B0604020202020204" pitchFamily="34" charset="0"/>
              </a:rPr>
              <a:t>Gimpel</a:t>
            </a:r>
            <a:r>
              <a:rPr lang="en-US" sz="1600" i="1" dirty="0">
                <a:solidFill>
                  <a:srgbClr val="152C4F"/>
                </a:solidFill>
                <a:latin typeface="Arial Narrow" panose="020B0604020202020204" pitchFamily="34" charset="0"/>
                <a:cs typeface="Arial Narrow" panose="020B0604020202020204" pitchFamily="34" charset="0"/>
              </a:rPr>
              <a:t> et al. (2019) Nature Reviews Nephrology 15:713–726.</a:t>
            </a:r>
          </a:p>
          <a:p>
            <a:endParaRPr lang="en-US" sz="2400" dirty="0">
              <a:solidFill>
                <a:srgbClr val="162E52"/>
              </a:solidFill>
              <a:latin typeface="Arial Narrow" panose="020B0604020202020204" pitchFamily="34" charset="0"/>
              <a:cs typeface="Arial Narrow" panose="020B0604020202020204" pitchFamily="34" charset="0"/>
            </a:endParaRPr>
          </a:p>
          <a:p>
            <a:pPr marL="342900" indent="-342900">
              <a:buFont typeface="Arial" panose="020B0604020202020204" pitchFamily="34" charset="0"/>
              <a:buChar char="•"/>
            </a:pPr>
            <a:r>
              <a:rPr lang="en-US" sz="2400" dirty="0">
                <a:solidFill>
                  <a:srgbClr val="5A4D48"/>
                </a:solidFill>
                <a:latin typeface="Arial Narrow" panose="020B0604020202020204" pitchFamily="34" charset="0"/>
                <a:cs typeface="Arial Narrow" panose="020B0604020202020204" pitchFamily="34" charset="0"/>
              </a:rPr>
              <a:t>Children with a positive family history should be monitored for hypertension (by ambulatory blood pressure monitoring) and albuminuria. </a:t>
            </a:r>
          </a:p>
          <a:p>
            <a:pPr marL="342900" indent="-342900">
              <a:buFont typeface="Arial" panose="020B0604020202020204" pitchFamily="34" charset="0"/>
              <a:buChar char="•"/>
            </a:pPr>
            <a:endParaRPr lang="en-US" sz="2400" dirty="0">
              <a:solidFill>
                <a:srgbClr val="5A4D48"/>
              </a:solidFill>
              <a:latin typeface="Arial Narrow" panose="020B0604020202020204" pitchFamily="34" charset="0"/>
              <a:cs typeface="Arial Narrow" panose="020B0604020202020204" pitchFamily="34" charset="0"/>
            </a:endParaRPr>
          </a:p>
          <a:p>
            <a:pPr marL="342900" indent="-342900">
              <a:buFont typeface="Arial" panose="020B0604020202020204" pitchFamily="34" charset="0"/>
              <a:buChar char="•"/>
            </a:pPr>
            <a:r>
              <a:rPr lang="en-US" sz="2400" dirty="0">
                <a:solidFill>
                  <a:srgbClr val="5A4D48"/>
                </a:solidFill>
                <a:latin typeface="Arial Narrow" panose="020B0604020202020204" pitchFamily="34" charset="0"/>
                <a:cs typeface="Arial Narrow" panose="020B0604020202020204" pitchFamily="34" charset="0"/>
              </a:rPr>
              <a:t>ACE inhibitors are recommended as first line therapy for ADPKD children with hypertension, proteinuria, and hyperfiltration.</a:t>
            </a:r>
          </a:p>
          <a:p>
            <a:pPr marL="342900" indent="-342900">
              <a:buFont typeface="Arial" panose="020B0604020202020204" pitchFamily="34" charset="0"/>
              <a:buChar char="•"/>
            </a:pPr>
            <a:endParaRPr lang="en-US" sz="2400" dirty="0">
              <a:solidFill>
                <a:srgbClr val="5A4D48"/>
              </a:solidFill>
              <a:latin typeface="Arial Narrow" panose="020B0604020202020204" pitchFamily="34" charset="0"/>
              <a:cs typeface="Arial Narrow" panose="020B0604020202020204" pitchFamily="34" charset="0"/>
            </a:endParaRPr>
          </a:p>
          <a:p>
            <a:pPr marL="342900" indent="-342900">
              <a:buFont typeface="Arial" panose="020B0604020202020204" pitchFamily="34" charset="0"/>
              <a:buChar char="•"/>
            </a:pPr>
            <a:r>
              <a:rPr lang="en-US" sz="2400" dirty="0">
                <a:solidFill>
                  <a:srgbClr val="5A4D48"/>
                </a:solidFill>
                <a:latin typeface="Arial Narrow" panose="020B0604020202020204" pitchFamily="34" charset="0"/>
                <a:cs typeface="Arial Narrow" panose="020B0604020202020204" pitchFamily="34" charset="0"/>
              </a:rPr>
              <a:t>ADPKD children should be strongly encouraged to achieve low dietary salt intake, as recommended for all children.</a:t>
            </a:r>
          </a:p>
        </p:txBody>
      </p:sp>
      <p:sp>
        <p:nvSpPr>
          <p:cNvPr id="5" name="Rectangle 4">
            <a:extLst>
              <a:ext uri="{FF2B5EF4-FFF2-40B4-BE49-F238E27FC236}">
                <a16:creationId xmlns:a16="http://schemas.microsoft.com/office/drawing/2014/main" id="{2DE430A5-6DAF-4B45-B820-C328200C889C}"/>
              </a:ext>
            </a:extLst>
          </p:cNvPr>
          <p:cNvSpPr>
            <a:spLocks noChangeArrowheads="1"/>
          </p:cNvSpPr>
          <p:nvPr/>
        </p:nvSpPr>
        <p:spPr bwMode="auto">
          <a:xfrm>
            <a:off x="838200" y="704740"/>
            <a:ext cx="9697720" cy="646331"/>
          </a:xfrm>
          <a:prstGeom prst="rect">
            <a:avLst/>
          </a:prstGeom>
          <a:noFill/>
          <a:ln w="12700">
            <a:noFill/>
            <a:miter lim="800000"/>
            <a:headEnd/>
            <a:tailEnd/>
          </a:ln>
        </p:spPr>
        <p:txBody>
          <a:bodyPr wrap="square">
            <a:prstTxWarp prst="textNoShape">
              <a:avLst/>
            </a:prstTxWarp>
            <a:spAutoFit/>
          </a:bodyPr>
          <a:lstStyle/>
          <a:p>
            <a:r>
              <a:rPr lang="en-US" sz="3600" b="1" dirty="0">
                <a:solidFill>
                  <a:srgbClr val="173156"/>
                </a:solidFill>
                <a:latin typeface="Arial Narrow" pitchFamily="-111" charset="0"/>
                <a:ea typeface="Arial Narrow" pitchFamily="-111" charset="0"/>
                <a:cs typeface="Arial Narrow" pitchFamily="-111" charset="0"/>
              </a:rPr>
              <a:t>ADPKD: Management recommendations</a:t>
            </a:r>
          </a:p>
        </p:txBody>
      </p:sp>
    </p:spTree>
    <p:extLst>
      <p:ext uri="{BB962C8B-B14F-4D97-AF65-F5344CB8AC3E}">
        <p14:creationId xmlns:p14="http://schemas.microsoft.com/office/powerpoint/2010/main" val="64705891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85656" y="3630234"/>
            <a:ext cx="184666" cy="369332"/>
          </a:xfrm>
          <a:prstGeom prst="rect">
            <a:avLst/>
          </a:prstGeom>
          <a:noFill/>
        </p:spPr>
        <p:txBody>
          <a:bodyPr wrap="none" rtlCol="0">
            <a:spAutoFit/>
          </a:bodyPr>
          <a:lstStyle/>
          <a:p>
            <a:endParaRPr lang="en-US" dirty="0"/>
          </a:p>
        </p:txBody>
      </p:sp>
      <p:sp>
        <p:nvSpPr>
          <p:cNvPr id="12" name="Rectangle 4"/>
          <p:cNvSpPr>
            <a:spLocks noChangeArrowheads="1"/>
          </p:cNvSpPr>
          <p:nvPr/>
        </p:nvSpPr>
        <p:spPr bwMode="auto">
          <a:xfrm>
            <a:off x="1238731" y="2013228"/>
            <a:ext cx="8504358" cy="3508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p>
            <a:pPr marL="342900" indent="-342900">
              <a:spcAft>
                <a:spcPts val="600"/>
              </a:spcAft>
              <a:buFont typeface="Arial" panose="020B0604020202020204" pitchFamily="34" charset="0"/>
              <a:buChar char="•"/>
            </a:pPr>
            <a:r>
              <a:rPr lang="en-US" sz="3200" dirty="0">
                <a:solidFill>
                  <a:srgbClr val="152C4F"/>
                </a:solidFill>
                <a:latin typeface="Arial Narrow" panose="020B0604020202020204" pitchFamily="34" charset="0"/>
                <a:cs typeface="Arial Narrow" panose="020B0604020202020204" pitchFamily="34" charset="0"/>
              </a:rPr>
              <a:t>Genetic </a:t>
            </a:r>
            <a:r>
              <a:rPr lang="en-US" sz="3200" dirty="0">
                <a:solidFill>
                  <a:srgbClr val="152C51"/>
                </a:solidFill>
                <a:latin typeface="Arial Narrow" panose="020B0604020202020204" pitchFamily="34" charset="0"/>
                <a:cs typeface="Arial Narrow" panose="020B0604020202020204" pitchFamily="34" charset="0"/>
              </a:rPr>
              <a:t>testing</a:t>
            </a:r>
          </a:p>
          <a:p>
            <a:pPr marL="800100" lvl="1" indent="-342900">
              <a:spcAft>
                <a:spcPts val="600"/>
              </a:spcAft>
              <a:buFont typeface="Arial" panose="020B0604020202020204" pitchFamily="34" charset="0"/>
              <a:buChar char="•"/>
            </a:pPr>
            <a:r>
              <a:rPr lang="en-US" sz="2800" dirty="0">
                <a:solidFill>
                  <a:srgbClr val="5A4D49"/>
                </a:solidFill>
                <a:latin typeface="Arial Narrow" panose="020B0604020202020204" pitchFamily="34" charset="0"/>
                <a:cs typeface="Arial Narrow" panose="020B0604020202020204" pitchFamily="34" charset="0"/>
              </a:rPr>
              <a:t>Affected child</a:t>
            </a:r>
          </a:p>
          <a:p>
            <a:pPr marL="800100" lvl="1" indent="-342900">
              <a:buFont typeface="Arial" panose="020B0604020202020204" pitchFamily="34" charset="0"/>
              <a:buChar char="•"/>
            </a:pPr>
            <a:r>
              <a:rPr lang="en-US" sz="2800" dirty="0">
                <a:solidFill>
                  <a:srgbClr val="5A4D49"/>
                </a:solidFill>
                <a:latin typeface="Arial Narrow" panose="020B0604020202020204" pitchFamily="34" charset="0"/>
                <a:cs typeface="Arial Narrow" panose="020B0604020202020204" pitchFamily="34" charset="0"/>
              </a:rPr>
              <a:t>Siblings</a:t>
            </a:r>
          </a:p>
          <a:p>
            <a:endParaRPr lang="en-US" sz="2800" dirty="0">
              <a:solidFill>
                <a:srgbClr val="162E52"/>
              </a:solidFill>
              <a:latin typeface="Arial Narrow" panose="020B0604020202020204" pitchFamily="34" charset="0"/>
              <a:cs typeface="Arial Narrow" panose="020B0604020202020204" pitchFamily="34" charset="0"/>
            </a:endParaRPr>
          </a:p>
          <a:p>
            <a:pPr marL="342900" indent="-342900">
              <a:buFont typeface="Arial" panose="020B0604020202020204" pitchFamily="34" charset="0"/>
              <a:buChar char="•"/>
            </a:pPr>
            <a:r>
              <a:rPr lang="en-US" sz="3200" dirty="0">
                <a:solidFill>
                  <a:srgbClr val="152C51"/>
                </a:solidFill>
                <a:latin typeface="Arial Narrow" panose="020B0604020202020204" pitchFamily="34" charset="0"/>
                <a:cs typeface="Arial Narrow" panose="020B0604020202020204" pitchFamily="34" charset="0"/>
              </a:rPr>
              <a:t>Supporting your child</a:t>
            </a:r>
          </a:p>
          <a:p>
            <a:pPr marL="342900" indent="-342900">
              <a:buFont typeface="Arial" panose="020B0604020202020204" pitchFamily="34" charset="0"/>
              <a:buChar char="•"/>
            </a:pPr>
            <a:endParaRPr lang="en-US" sz="3200" dirty="0">
              <a:solidFill>
                <a:srgbClr val="152C51"/>
              </a:solidFill>
              <a:latin typeface="Arial Narrow" panose="020B0604020202020204" pitchFamily="34" charset="0"/>
              <a:cs typeface="Arial Narrow" panose="020B0604020202020204" pitchFamily="34" charset="0"/>
            </a:endParaRPr>
          </a:p>
          <a:p>
            <a:pPr marL="342900" indent="-342900">
              <a:buFont typeface="Arial" panose="020B0604020202020204" pitchFamily="34" charset="0"/>
              <a:buChar char="•"/>
            </a:pPr>
            <a:r>
              <a:rPr lang="en-US" sz="3200" dirty="0">
                <a:solidFill>
                  <a:srgbClr val="152C51"/>
                </a:solidFill>
                <a:latin typeface="Arial Narrow" panose="020B0604020202020204" pitchFamily="34" charset="0"/>
                <a:cs typeface="Arial Narrow" panose="020B0604020202020204" pitchFamily="34" charset="0"/>
              </a:rPr>
              <a:t>Supporting the family</a:t>
            </a:r>
          </a:p>
        </p:txBody>
      </p:sp>
      <p:sp>
        <p:nvSpPr>
          <p:cNvPr id="5" name="Rectangle 4">
            <a:extLst>
              <a:ext uri="{FF2B5EF4-FFF2-40B4-BE49-F238E27FC236}">
                <a16:creationId xmlns:a16="http://schemas.microsoft.com/office/drawing/2014/main" id="{2DE430A5-6DAF-4B45-B820-C328200C889C}"/>
              </a:ext>
            </a:extLst>
          </p:cNvPr>
          <p:cNvSpPr>
            <a:spLocks noChangeArrowheads="1"/>
          </p:cNvSpPr>
          <p:nvPr/>
        </p:nvSpPr>
        <p:spPr bwMode="auto">
          <a:xfrm>
            <a:off x="838200" y="704740"/>
            <a:ext cx="9697720" cy="646331"/>
          </a:xfrm>
          <a:prstGeom prst="rect">
            <a:avLst/>
          </a:prstGeom>
          <a:noFill/>
          <a:ln w="12700">
            <a:noFill/>
            <a:miter lim="800000"/>
            <a:headEnd/>
            <a:tailEnd/>
          </a:ln>
        </p:spPr>
        <p:txBody>
          <a:bodyPr wrap="square">
            <a:prstTxWarp prst="textNoShape">
              <a:avLst/>
            </a:prstTxWarp>
            <a:spAutoFit/>
          </a:bodyPr>
          <a:lstStyle/>
          <a:p>
            <a:r>
              <a:rPr lang="en-US" sz="3600" b="1" dirty="0">
                <a:solidFill>
                  <a:srgbClr val="173156"/>
                </a:solidFill>
                <a:latin typeface="Arial Narrow" pitchFamily="-111" charset="0"/>
                <a:ea typeface="Arial Narrow" pitchFamily="-111" charset="0"/>
                <a:cs typeface="Arial Narrow" pitchFamily="-111" charset="0"/>
              </a:rPr>
              <a:t>ADPKD: Other considerations</a:t>
            </a:r>
          </a:p>
        </p:txBody>
      </p:sp>
    </p:spTree>
    <p:extLst>
      <p:ext uri="{BB962C8B-B14F-4D97-AF65-F5344CB8AC3E}">
        <p14:creationId xmlns:p14="http://schemas.microsoft.com/office/powerpoint/2010/main" val="392935767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1554821" y="1538948"/>
            <a:ext cx="3199534" cy="4895272"/>
          </a:xfrm>
          <a:prstGeom prst="rect">
            <a:avLst/>
          </a:prstGeom>
          <a:noFill/>
          <a:ln w="12700">
            <a:noFill/>
            <a:miter lim="800000"/>
            <a:headEnd/>
            <a:tailEnd/>
          </a:ln>
        </p:spPr>
        <p:txBody>
          <a:bodyPr lIns="90487" tIns="44450" rIns="90487" bIns="44450">
            <a:prstTxWarp prst="textNoShape">
              <a:avLst/>
            </a:prstTxWarp>
          </a:bodyPr>
          <a:lstStyle/>
          <a:p>
            <a:pPr marL="342900" indent="-342900">
              <a:buFontTx/>
              <a:buChar char="•"/>
            </a:pPr>
            <a:r>
              <a:rPr lang="en-US" sz="2400" b="1" dirty="0">
                <a:solidFill>
                  <a:srgbClr val="193256"/>
                </a:solidFill>
                <a:latin typeface="Arial Narrow" pitchFamily="-111" charset="0"/>
              </a:rPr>
              <a:t>Incidence: 1:26,500</a:t>
            </a:r>
          </a:p>
          <a:p>
            <a:pPr marL="914400" lvl="1" indent="-342900"/>
            <a:endParaRPr lang="en-US" sz="1400" dirty="0">
              <a:solidFill>
                <a:srgbClr val="264877"/>
              </a:solidFill>
              <a:latin typeface="Arial Narrow" pitchFamily="-111" charset="0"/>
            </a:endParaRPr>
          </a:p>
          <a:p>
            <a:pPr marL="342900" indent="-342900">
              <a:buFontTx/>
              <a:buChar char="•"/>
            </a:pPr>
            <a:r>
              <a:rPr lang="en-US" sz="2400" b="1" dirty="0">
                <a:solidFill>
                  <a:srgbClr val="193256"/>
                </a:solidFill>
                <a:latin typeface="Arial Narrow" pitchFamily="-111" charset="0"/>
              </a:rPr>
              <a:t>Molecular genetics </a:t>
            </a:r>
          </a:p>
          <a:p>
            <a:pPr marL="914400" lvl="1" indent="-342900">
              <a:buFont typeface="Arial" pitchFamily="-111" charset="0"/>
              <a:buChar char="•"/>
            </a:pPr>
            <a:r>
              <a:rPr lang="en-US" sz="2400" i="1" dirty="0">
                <a:solidFill>
                  <a:srgbClr val="514540"/>
                </a:solidFill>
                <a:latin typeface="Arial Narrow" pitchFamily="-111" charset="0"/>
              </a:rPr>
              <a:t>PKHD1</a:t>
            </a:r>
            <a:r>
              <a:rPr lang="en-US" sz="2400" dirty="0">
                <a:solidFill>
                  <a:srgbClr val="514540"/>
                </a:solidFill>
                <a:latin typeface="Arial Narrow" pitchFamily="-111" charset="0"/>
              </a:rPr>
              <a:t> (99%)</a:t>
            </a:r>
          </a:p>
          <a:p>
            <a:pPr marL="914400" lvl="1" indent="-342900">
              <a:buFont typeface="Arial" pitchFamily="-111" charset="0"/>
              <a:buChar char="•"/>
            </a:pPr>
            <a:r>
              <a:rPr lang="en-US" sz="2400" i="1" dirty="0">
                <a:solidFill>
                  <a:srgbClr val="514540"/>
                </a:solidFill>
                <a:latin typeface="Arial Narrow" pitchFamily="-111" charset="0"/>
              </a:rPr>
              <a:t>DZIP1L</a:t>
            </a:r>
            <a:r>
              <a:rPr lang="en-US" sz="2400" dirty="0">
                <a:solidFill>
                  <a:srgbClr val="514540"/>
                </a:solidFill>
                <a:latin typeface="Arial Narrow" pitchFamily="-111" charset="0"/>
              </a:rPr>
              <a:t> (&lt;1%)</a:t>
            </a:r>
          </a:p>
          <a:p>
            <a:pPr marL="914400" lvl="1" indent="-342900">
              <a:buFont typeface="Arial" pitchFamily="-111" charset="0"/>
              <a:buChar char="•"/>
            </a:pPr>
            <a:r>
              <a:rPr lang="en-US" sz="2400" i="1" dirty="0">
                <a:solidFill>
                  <a:srgbClr val="514540"/>
                </a:solidFill>
                <a:latin typeface="Arial Narrow" pitchFamily="-111" charset="0"/>
              </a:rPr>
              <a:t>CYS1</a:t>
            </a:r>
            <a:r>
              <a:rPr lang="en-US" sz="2400" dirty="0">
                <a:solidFill>
                  <a:srgbClr val="514540"/>
                </a:solidFill>
                <a:latin typeface="Arial Narrow" pitchFamily="-111" charset="0"/>
              </a:rPr>
              <a:t> (&lt;1%)</a:t>
            </a:r>
          </a:p>
          <a:p>
            <a:pPr marL="914400" lvl="1" indent="-342900"/>
            <a:endParaRPr lang="en-US" sz="1400" dirty="0">
              <a:solidFill>
                <a:srgbClr val="264877"/>
              </a:solidFill>
              <a:latin typeface="Arial Narrow" pitchFamily="-111" charset="0"/>
            </a:endParaRPr>
          </a:p>
          <a:p>
            <a:pPr marL="342900" indent="-342900">
              <a:buFontTx/>
              <a:buChar char="•"/>
            </a:pPr>
            <a:r>
              <a:rPr lang="en-US" sz="2400" b="1" dirty="0">
                <a:solidFill>
                  <a:srgbClr val="193256"/>
                </a:solidFill>
                <a:latin typeface="Arial Narrow" pitchFamily="-111" charset="0"/>
              </a:rPr>
              <a:t>Renal disease</a:t>
            </a:r>
          </a:p>
          <a:p>
            <a:pPr marL="914400" lvl="1" indent="-342900">
              <a:buFont typeface="Arial" pitchFamily="-111" charset="0"/>
              <a:buChar char="•"/>
            </a:pPr>
            <a:r>
              <a:rPr lang="en-US" sz="2400" dirty="0">
                <a:solidFill>
                  <a:srgbClr val="514540"/>
                </a:solidFill>
                <a:latin typeface="Arial Narrow" pitchFamily="-111" charset="0"/>
              </a:rPr>
              <a:t>1</a:t>
            </a:r>
            <a:r>
              <a:rPr lang="en-US" sz="2400" baseline="30000" dirty="0">
                <a:solidFill>
                  <a:srgbClr val="514540"/>
                </a:solidFill>
                <a:latin typeface="Arial Narrow" pitchFamily="-111" charset="0"/>
              </a:rPr>
              <a:t>o</a:t>
            </a:r>
            <a:r>
              <a:rPr lang="en-US" sz="2400" dirty="0">
                <a:solidFill>
                  <a:srgbClr val="514540"/>
                </a:solidFill>
                <a:latin typeface="Arial Narrow" pitchFamily="-111" charset="0"/>
              </a:rPr>
              <a:t> collecting ducts</a:t>
            </a:r>
          </a:p>
          <a:p>
            <a:pPr marL="914400" lvl="1" indent="-342900">
              <a:buFont typeface="Arial" pitchFamily="-111" charset="0"/>
              <a:buChar char="•"/>
            </a:pPr>
            <a:r>
              <a:rPr lang="en-US" sz="2400" dirty="0">
                <a:solidFill>
                  <a:srgbClr val="514540"/>
                </a:solidFill>
                <a:latin typeface="Arial Narrow" pitchFamily="-111" charset="0"/>
              </a:rPr>
              <a:t>very large kidneys</a:t>
            </a:r>
          </a:p>
          <a:p>
            <a:pPr marL="914400" lvl="1" indent="-342900"/>
            <a:endParaRPr lang="en-US" sz="1400" dirty="0">
              <a:solidFill>
                <a:srgbClr val="264877"/>
              </a:solidFill>
              <a:latin typeface="Arial Narrow" pitchFamily="-111" charset="0"/>
            </a:endParaRPr>
          </a:p>
          <a:p>
            <a:pPr marL="342900" indent="-342900">
              <a:buFontTx/>
              <a:buChar char="•"/>
            </a:pPr>
            <a:r>
              <a:rPr lang="en-US" sz="2400" b="1" dirty="0">
                <a:solidFill>
                  <a:srgbClr val="193256"/>
                </a:solidFill>
                <a:latin typeface="Arial Narrow" pitchFamily="-111" charset="0"/>
              </a:rPr>
              <a:t>Other associations</a:t>
            </a:r>
          </a:p>
          <a:p>
            <a:pPr marL="914400" lvl="1" indent="-342900">
              <a:buFont typeface="Arial" pitchFamily="-111" charset="0"/>
              <a:buChar char="•"/>
            </a:pPr>
            <a:r>
              <a:rPr lang="en-US" sz="2400" dirty="0">
                <a:solidFill>
                  <a:srgbClr val="514540"/>
                </a:solidFill>
                <a:latin typeface="Arial Narrow" pitchFamily="-111" charset="0"/>
              </a:rPr>
              <a:t>biliary </a:t>
            </a:r>
            <a:r>
              <a:rPr lang="en-US" sz="2400" dirty="0" err="1">
                <a:solidFill>
                  <a:srgbClr val="514540"/>
                </a:solidFill>
                <a:latin typeface="Arial Narrow" pitchFamily="-111" charset="0"/>
              </a:rPr>
              <a:t>dysgenesis</a:t>
            </a:r>
            <a:r>
              <a:rPr lang="en-US" sz="2400" dirty="0">
                <a:solidFill>
                  <a:srgbClr val="514540"/>
                </a:solidFill>
                <a:latin typeface="Arial Narrow" pitchFamily="-111" charset="0"/>
              </a:rPr>
              <a:t> and fibrosis </a:t>
            </a:r>
          </a:p>
        </p:txBody>
      </p:sp>
      <p:pic>
        <p:nvPicPr>
          <p:cNvPr id="15" name="Picture 14">
            <a:extLst>
              <a:ext uri="{FF2B5EF4-FFF2-40B4-BE49-F238E27FC236}">
                <a16:creationId xmlns:a16="http://schemas.microsoft.com/office/drawing/2014/main" id="{0EF747B6-B80F-B84E-8E70-8541CC2C55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5" t="49597" r="41373" b="4335"/>
          <a:stretch/>
        </p:blipFill>
        <p:spPr bwMode="auto">
          <a:xfrm>
            <a:off x="5967095" y="2521999"/>
            <a:ext cx="3410235" cy="243351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5">
            <a:extLst>
              <a:ext uri="{FF2B5EF4-FFF2-40B4-BE49-F238E27FC236}">
                <a16:creationId xmlns:a16="http://schemas.microsoft.com/office/drawing/2014/main" id="{0F7A71C8-2B42-B045-B88A-AA32409C48A7}"/>
              </a:ext>
            </a:extLst>
          </p:cNvPr>
          <p:cNvSpPr txBox="1">
            <a:spLocks noChangeArrowheads="1"/>
          </p:cNvSpPr>
          <p:nvPr/>
        </p:nvSpPr>
        <p:spPr bwMode="auto">
          <a:xfrm>
            <a:off x="5889013" y="5171403"/>
            <a:ext cx="35663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r>
              <a:rPr lang="en-US" sz="1400" i="1" dirty="0">
                <a:solidFill>
                  <a:srgbClr val="594C46"/>
                </a:solidFill>
                <a:latin typeface="Arial Narrow" panose="020B0604020202020204" pitchFamily="34" charset="0"/>
                <a:cs typeface="Arial Narrow" panose="020B0604020202020204" pitchFamily="34" charset="0"/>
              </a:rPr>
              <a:t>Bergmann, C. et al. </a:t>
            </a:r>
            <a:r>
              <a:rPr lang="en-GB" sz="1400" i="1" dirty="0">
                <a:solidFill>
                  <a:srgbClr val="594C46"/>
                </a:solidFill>
                <a:latin typeface="Arial Narrow" panose="020B0604020202020204" pitchFamily="34" charset="0"/>
                <a:cs typeface="Arial Narrow" panose="020B0604020202020204" pitchFamily="34" charset="0"/>
              </a:rPr>
              <a:t>(2018)</a:t>
            </a:r>
            <a:r>
              <a:rPr lang="en-US" sz="1400" i="1" dirty="0">
                <a:solidFill>
                  <a:srgbClr val="594C46"/>
                </a:solidFill>
                <a:latin typeface="Arial Narrow" panose="020B0604020202020204" pitchFamily="34" charset="0"/>
                <a:cs typeface="Arial Narrow" panose="020B0604020202020204" pitchFamily="34" charset="0"/>
              </a:rPr>
              <a:t> Nat. Rev. Dis. Primers </a:t>
            </a:r>
          </a:p>
        </p:txBody>
      </p:sp>
      <p:sp>
        <p:nvSpPr>
          <p:cNvPr id="7" name="Rectangle 4">
            <a:extLst>
              <a:ext uri="{FF2B5EF4-FFF2-40B4-BE49-F238E27FC236}">
                <a16:creationId xmlns:a16="http://schemas.microsoft.com/office/drawing/2014/main" id="{99B12073-E416-324F-8F98-C85257B452C6}"/>
              </a:ext>
            </a:extLst>
          </p:cNvPr>
          <p:cNvSpPr>
            <a:spLocks noChangeArrowheads="1"/>
          </p:cNvSpPr>
          <p:nvPr/>
        </p:nvSpPr>
        <p:spPr bwMode="auto">
          <a:xfrm>
            <a:off x="838200" y="704740"/>
            <a:ext cx="9697720" cy="646331"/>
          </a:xfrm>
          <a:prstGeom prst="rect">
            <a:avLst/>
          </a:prstGeom>
          <a:noFill/>
          <a:ln w="12700">
            <a:noFill/>
            <a:miter lim="800000"/>
            <a:headEnd/>
            <a:tailEnd/>
          </a:ln>
        </p:spPr>
        <p:txBody>
          <a:bodyPr wrap="square">
            <a:prstTxWarp prst="textNoShape">
              <a:avLst/>
            </a:prstTxWarp>
            <a:spAutoFit/>
          </a:bodyPr>
          <a:lstStyle/>
          <a:p>
            <a:pPr eaLnBrk="0" hangingPunct="0"/>
            <a:r>
              <a:rPr lang="en-US" sz="3600" b="1" dirty="0">
                <a:solidFill>
                  <a:srgbClr val="173156"/>
                </a:solidFill>
                <a:latin typeface="Arial Narrow" charset="0"/>
                <a:cs typeface="Arial Narrow" charset="0"/>
              </a:rPr>
              <a:t>Autosomal Recessive PKD (ARPKD)</a:t>
            </a:r>
          </a:p>
        </p:txBody>
      </p:sp>
    </p:spTree>
    <p:extLst>
      <p:ext uri="{BB962C8B-B14F-4D97-AF65-F5344CB8AC3E}">
        <p14:creationId xmlns:p14="http://schemas.microsoft.com/office/powerpoint/2010/main" val="4125171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CEE15B-1BA8-1640-B5DD-5563E9523AD7}"/>
              </a:ext>
            </a:extLst>
          </p:cNvPr>
          <p:cNvGrpSpPr/>
          <p:nvPr/>
        </p:nvGrpSpPr>
        <p:grpSpPr>
          <a:xfrm>
            <a:off x="2601289" y="4383628"/>
            <a:ext cx="4295063" cy="2011754"/>
            <a:chOff x="670594" y="4328027"/>
            <a:chExt cx="4295063" cy="2011754"/>
          </a:xfrm>
        </p:grpSpPr>
        <p:pic>
          <p:nvPicPr>
            <p:cNvPr id="24" name="Picture 7"/>
            <p:cNvPicPr>
              <a:picLocks noChangeAspect="1" noChangeArrowheads="1"/>
            </p:cNvPicPr>
            <p:nvPr/>
          </p:nvPicPr>
          <p:blipFill rotWithShape="1">
            <a:blip r:embed="rId3"/>
            <a:srcRect l="3467" t="1604" r="3521" b="2137"/>
            <a:stretch/>
          </p:blipFill>
          <p:spPr bwMode="auto">
            <a:xfrm>
              <a:off x="2858738" y="4328027"/>
              <a:ext cx="2106919" cy="2009151"/>
            </a:xfrm>
            <a:prstGeom prst="rect">
              <a:avLst/>
            </a:prstGeom>
            <a:noFill/>
            <a:ln w="28575">
              <a:solidFill>
                <a:srgbClr val="806E64"/>
              </a:solidFill>
              <a:miter lim="800000"/>
              <a:headEnd/>
              <a:tailEnd/>
            </a:ln>
          </p:spPr>
        </p:pic>
        <p:pic>
          <p:nvPicPr>
            <p:cNvPr id="25" name="Picture 9"/>
            <p:cNvPicPr>
              <a:picLocks noChangeAspect="1" noChangeArrowheads="1"/>
            </p:cNvPicPr>
            <p:nvPr/>
          </p:nvPicPr>
          <p:blipFill rotWithShape="1">
            <a:blip r:embed="rId4"/>
            <a:srcRect t="2623" b="1096"/>
            <a:stretch/>
          </p:blipFill>
          <p:spPr bwMode="auto">
            <a:xfrm>
              <a:off x="670594" y="4328027"/>
              <a:ext cx="2104114" cy="2011754"/>
            </a:xfrm>
            <a:prstGeom prst="rect">
              <a:avLst/>
            </a:prstGeom>
            <a:noFill/>
            <a:ln w="28575">
              <a:solidFill>
                <a:schemeClr val="tx2"/>
              </a:solidFill>
              <a:miter lim="800000"/>
              <a:headEnd/>
              <a:tailEnd/>
            </a:ln>
          </p:spPr>
        </p:pic>
        <p:sp>
          <p:nvSpPr>
            <p:cNvPr id="26" name="Line 10"/>
            <p:cNvSpPr>
              <a:spLocks noChangeShapeType="1"/>
            </p:cNvSpPr>
            <p:nvPr/>
          </p:nvSpPr>
          <p:spPr bwMode="auto">
            <a:xfrm>
              <a:off x="1571079" y="4831532"/>
              <a:ext cx="257252" cy="0"/>
            </a:xfrm>
            <a:prstGeom prst="line">
              <a:avLst/>
            </a:prstGeom>
            <a:noFill/>
            <a:ln w="19050">
              <a:solidFill>
                <a:schemeClr val="hlink"/>
              </a:solidFill>
              <a:round/>
              <a:headEnd/>
              <a:tailEnd type="triangle" w="med" len="med"/>
            </a:ln>
          </p:spPr>
          <p:txBody>
            <a:bodyPr wrap="none" anchor="ctr">
              <a:prstTxWarp prst="textNoShape">
                <a:avLst/>
              </a:prstTxWarp>
            </a:bodyPr>
            <a:lstStyle/>
            <a:p>
              <a:endParaRPr lang="en-US">
                <a:solidFill>
                  <a:srgbClr val="173156"/>
                </a:solidFill>
              </a:endParaRPr>
            </a:p>
          </p:txBody>
        </p:sp>
      </p:grpSp>
      <p:sp>
        <p:nvSpPr>
          <p:cNvPr id="29" name="TextBox 28"/>
          <p:cNvSpPr txBox="1"/>
          <p:nvPr/>
        </p:nvSpPr>
        <p:spPr>
          <a:xfrm>
            <a:off x="2492958" y="3946030"/>
            <a:ext cx="748923" cy="369332"/>
          </a:xfrm>
          <a:prstGeom prst="rect">
            <a:avLst/>
          </a:prstGeom>
          <a:noFill/>
        </p:spPr>
        <p:txBody>
          <a:bodyPr wrap="none" rtlCol="0">
            <a:spAutoFit/>
          </a:bodyPr>
          <a:lstStyle/>
          <a:p>
            <a:r>
              <a:rPr lang="en-US" b="1" dirty="0">
                <a:solidFill>
                  <a:srgbClr val="173156"/>
                </a:solidFill>
                <a:latin typeface="Arial Narrow"/>
                <a:cs typeface="Arial Narrow"/>
              </a:rPr>
              <a:t>LIVER</a:t>
            </a:r>
          </a:p>
        </p:txBody>
      </p:sp>
      <p:pic>
        <p:nvPicPr>
          <p:cNvPr id="30" name="Picture 6"/>
          <p:cNvPicPr>
            <a:picLocks noChangeAspect="1" noChangeArrowheads="1"/>
          </p:cNvPicPr>
          <p:nvPr/>
        </p:nvPicPr>
        <p:blipFill>
          <a:blip r:embed="rId5"/>
          <a:srcRect/>
          <a:stretch>
            <a:fillRect/>
          </a:stretch>
        </p:blipFill>
        <p:spPr bwMode="auto">
          <a:xfrm>
            <a:off x="6976838" y="4365593"/>
            <a:ext cx="2144568" cy="2027187"/>
          </a:xfrm>
          <a:prstGeom prst="rect">
            <a:avLst/>
          </a:prstGeom>
          <a:noFill/>
          <a:ln w="9525">
            <a:noFill/>
            <a:miter lim="800000"/>
            <a:headEnd/>
            <a:tailEnd/>
          </a:ln>
        </p:spPr>
      </p:pic>
      <p:sp>
        <p:nvSpPr>
          <p:cNvPr id="8" name="TextBox 7"/>
          <p:cNvSpPr txBox="1"/>
          <p:nvPr/>
        </p:nvSpPr>
        <p:spPr>
          <a:xfrm>
            <a:off x="2492958" y="1441280"/>
            <a:ext cx="902811" cy="369332"/>
          </a:xfrm>
          <a:prstGeom prst="rect">
            <a:avLst/>
          </a:prstGeom>
          <a:noFill/>
        </p:spPr>
        <p:txBody>
          <a:bodyPr wrap="none" rtlCol="0">
            <a:spAutoFit/>
          </a:bodyPr>
          <a:lstStyle/>
          <a:p>
            <a:r>
              <a:rPr lang="en-US" b="1" dirty="0">
                <a:solidFill>
                  <a:srgbClr val="173156"/>
                </a:solidFill>
                <a:latin typeface="Arial Narrow"/>
                <a:cs typeface="Arial Narrow"/>
              </a:rPr>
              <a:t>KIDNEY</a:t>
            </a:r>
          </a:p>
        </p:txBody>
      </p:sp>
      <p:grpSp>
        <p:nvGrpSpPr>
          <p:cNvPr id="5" name="Group 4">
            <a:extLst>
              <a:ext uri="{FF2B5EF4-FFF2-40B4-BE49-F238E27FC236}">
                <a16:creationId xmlns:a16="http://schemas.microsoft.com/office/drawing/2014/main" id="{C9757150-CBC3-C449-A841-CDAEEC5366EE}"/>
              </a:ext>
            </a:extLst>
          </p:cNvPr>
          <p:cNvGrpSpPr/>
          <p:nvPr/>
        </p:nvGrpSpPr>
        <p:grpSpPr>
          <a:xfrm>
            <a:off x="2580741" y="1851708"/>
            <a:ext cx="6480219" cy="2032678"/>
            <a:chOff x="670594" y="1785833"/>
            <a:chExt cx="6480219" cy="2032678"/>
          </a:xfrm>
        </p:grpSpPr>
        <p:pic>
          <p:nvPicPr>
            <p:cNvPr id="3" name="Picture 2" descr="Journal Figure 1.8.04_Wilson.jpg"/>
            <p:cNvPicPr>
              <a:picLocks noChangeAspect="1"/>
            </p:cNvPicPr>
            <p:nvPr/>
          </p:nvPicPr>
          <p:blipFill rotWithShape="1">
            <a:blip r:embed="rId6">
              <a:extLst>
                <a:ext uri="{28A0092B-C50C-407E-A947-70E740481C1C}">
                  <a14:useLocalDpi xmlns:a14="http://schemas.microsoft.com/office/drawing/2010/main" val="0"/>
                </a:ext>
              </a:extLst>
            </a:blip>
            <a:srcRect t="66576"/>
            <a:stretch/>
          </p:blipFill>
          <p:spPr>
            <a:xfrm>
              <a:off x="2681815" y="1785833"/>
              <a:ext cx="1981418" cy="2032678"/>
            </a:xfrm>
            <a:prstGeom prst="rect">
              <a:avLst/>
            </a:prstGeom>
          </p:spPr>
        </p:pic>
        <p:pic>
          <p:nvPicPr>
            <p:cNvPr id="16" name="Picture 15" descr="Journal Figure 1.8.04_Wilson.jpg"/>
            <p:cNvPicPr>
              <a:picLocks noChangeAspect="1"/>
            </p:cNvPicPr>
            <p:nvPr/>
          </p:nvPicPr>
          <p:blipFill rotWithShape="1">
            <a:blip r:embed="rId6">
              <a:extLst>
                <a:ext uri="{28A0092B-C50C-407E-A947-70E740481C1C}">
                  <a14:useLocalDpi xmlns:a14="http://schemas.microsoft.com/office/drawing/2010/main" val="0"/>
                </a:ext>
              </a:extLst>
            </a:blip>
            <a:srcRect b="66889"/>
            <a:stretch/>
          </p:blipFill>
          <p:spPr>
            <a:xfrm>
              <a:off x="670594" y="1785833"/>
              <a:ext cx="1981418" cy="2032678"/>
            </a:xfrm>
            <a:prstGeom prst="rect">
              <a:avLst/>
            </a:prstGeom>
          </p:spPr>
        </p:pic>
        <p:pic>
          <p:nvPicPr>
            <p:cNvPr id="4" name="Picture 3" descr="jpg_arpkd_recessive_polycystic_kidney_01_4a.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3036" y="1785833"/>
              <a:ext cx="2457777" cy="2032678"/>
            </a:xfrm>
            <a:prstGeom prst="rect">
              <a:avLst/>
            </a:prstGeom>
          </p:spPr>
        </p:pic>
      </p:grpSp>
      <p:sp>
        <p:nvSpPr>
          <p:cNvPr id="17" name="Rectangle 4">
            <a:extLst>
              <a:ext uri="{FF2B5EF4-FFF2-40B4-BE49-F238E27FC236}">
                <a16:creationId xmlns:a16="http://schemas.microsoft.com/office/drawing/2014/main" id="{4D6392F3-CD7C-164C-95F1-77D653A2FA3D}"/>
              </a:ext>
            </a:extLst>
          </p:cNvPr>
          <p:cNvSpPr>
            <a:spLocks noChangeArrowheads="1"/>
          </p:cNvSpPr>
          <p:nvPr/>
        </p:nvSpPr>
        <p:spPr bwMode="auto">
          <a:xfrm>
            <a:off x="838200" y="704740"/>
            <a:ext cx="9697720" cy="646331"/>
          </a:xfrm>
          <a:prstGeom prst="rect">
            <a:avLst/>
          </a:prstGeom>
          <a:noFill/>
          <a:ln w="12700">
            <a:noFill/>
            <a:miter lim="800000"/>
            <a:headEnd/>
            <a:tailEnd/>
          </a:ln>
        </p:spPr>
        <p:txBody>
          <a:bodyPr wrap="square">
            <a:prstTxWarp prst="textNoShape">
              <a:avLst/>
            </a:prstTxWarp>
            <a:spAutoFit/>
          </a:bodyPr>
          <a:lstStyle/>
          <a:p>
            <a:pPr eaLnBrk="0" hangingPunct="0"/>
            <a:r>
              <a:rPr lang="en-US" sz="3600" b="1" dirty="0">
                <a:solidFill>
                  <a:srgbClr val="173156"/>
                </a:solidFill>
                <a:latin typeface="Arial Narrow" charset="0"/>
                <a:cs typeface="Arial Narrow" charset="0"/>
              </a:rPr>
              <a:t>Autosomal Recessive PKD (ARPKD)</a:t>
            </a:r>
          </a:p>
        </p:txBody>
      </p:sp>
      <p:sp>
        <p:nvSpPr>
          <p:cNvPr id="9" name="Text Placeholder 8">
            <a:extLst>
              <a:ext uri="{FF2B5EF4-FFF2-40B4-BE49-F238E27FC236}">
                <a16:creationId xmlns:a16="http://schemas.microsoft.com/office/drawing/2014/main" id="{4D07F21B-4146-2F0E-46FF-4DF0DCED9C5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43062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78936" y="1574378"/>
            <a:ext cx="10231271" cy="4602587"/>
          </a:xfrm>
        </p:spPr>
        <p:txBody>
          <a:bodyPr>
            <a:noAutofit/>
          </a:bodyPr>
          <a:lstStyle/>
          <a:p>
            <a:pPr marL="11547" indent="0">
              <a:buNone/>
            </a:pPr>
            <a:endParaRPr lang="en-US" sz="2400" b="1" dirty="0">
              <a:solidFill>
                <a:srgbClr val="231E5A"/>
              </a:solidFill>
              <a:latin typeface="Arial Narrow" panose="020B0604020202020204" pitchFamily="34" charset="0"/>
              <a:cs typeface="Arial Narrow" panose="020B0604020202020204" pitchFamily="34" charset="0"/>
            </a:endParaRPr>
          </a:p>
          <a:p>
            <a:pPr marL="11547" indent="0">
              <a:buNone/>
            </a:pPr>
            <a:r>
              <a:rPr lang="en-US" sz="2400" b="1" dirty="0">
                <a:solidFill>
                  <a:srgbClr val="231E5A"/>
                </a:solidFill>
                <a:latin typeface="Arial Narrow" panose="020B0604020202020204" pitchFamily="34" charset="0"/>
                <a:cs typeface="Arial Narrow" panose="020B0604020202020204" pitchFamily="34" charset="0"/>
              </a:rPr>
              <a:t>Cerner Health Facts Database</a:t>
            </a:r>
          </a:p>
          <a:p>
            <a:pPr marL="163093" indent="-151546">
              <a:buFont typeface="Arial" panose="020B0604020202020204" pitchFamily="34" charset="0"/>
              <a:buChar char="•"/>
            </a:pPr>
            <a:endParaRPr lang="en-US" sz="1400" dirty="0">
              <a:solidFill>
                <a:srgbClr val="5A4D48"/>
              </a:solidFill>
              <a:latin typeface="Arial Narrow" panose="020B0604020202020204" pitchFamily="34" charset="0"/>
              <a:cs typeface="Arial Narrow" panose="020B0604020202020204" pitchFamily="34" charset="0"/>
            </a:endParaRPr>
          </a:p>
          <a:p>
            <a:pPr indent="-222250">
              <a:buFont typeface="Arial" panose="020B0604020202020204" pitchFamily="34" charset="0"/>
              <a:buChar char="•"/>
            </a:pPr>
            <a:r>
              <a:rPr lang="en-US" sz="2000" dirty="0">
                <a:solidFill>
                  <a:srgbClr val="5A4D48"/>
                </a:solidFill>
                <a:latin typeface="Arial Narrow" panose="020B0604020202020204" pitchFamily="34" charset="0"/>
                <a:cs typeface="Arial Narrow" panose="020B0604020202020204" pitchFamily="34" charset="0"/>
              </a:rPr>
              <a:t>Incidence: 1 in 26,500 live births. </a:t>
            </a:r>
          </a:p>
          <a:p>
            <a:pPr indent="-222250">
              <a:buFont typeface="Arial" panose="020B0604020202020204" pitchFamily="34" charset="0"/>
              <a:buChar char="•"/>
            </a:pPr>
            <a:endParaRPr lang="en-US" sz="1800" dirty="0">
              <a:solidFill>
                <a:srgbClr val="5A4D48"/>
              </a:solidFill>
              <a:latin typeface="Arial Narrow" panose="020B0604020202020204" pitchFamily="34" charset="0"/>
              <a:cs typeface="Arial Narrow" panose="020B0604020202020204" pitchFamily="34" charset="0"/>
            </a:endParaRPr>
          </a:p>
          <a:p>
            <a:pPr indent="-222250">
              <a:buFont typeface="Arial" panose="020B0604020202020204" pitchFamily="34" charset="0"/>
              <a:buChar char="•"/>
            </a:pPr>
            <a:r>
              <a:rPr lang="en-US" sz="2000" dirty="0">
                <a:solidFill>
                  <a:srgbClr val="5A4D48"/>
                </a:solidFill>
                <a:latin typeface="Arial Narrow" panose="020B0604020202020204" pitchFamily="34" charset="0"/>
                <a:cs typeface="Arial Narrow" panose="020B0604020202020204" pitchFamily="34" charset="0"/>
              </a:rPr>
              <a:t>Perinatal mortality: 21%</a:t>
            </a:r>
          </a:p>
          <a:p>
            <a:pPr indent="-222250">
              <a:buFont typeface="Arial" panose="020B0604020202020204" pitchFamily="34" charset="0"/>
              <a:buChar char="•"/>
            </a:pPr>
            <a:endParaRPr lang="en-US" sz="1400" dirty="0">
              <a:solidFill>
                <a:srgbClr val="5A4D48"/>
              </a:solidFill>
              <a:latin typeface="Arial Narrow" panose="020B0604020202020204" pitchFamily="34" charset="0"/>
              <a:cs typeface="Arial Narrow" panose="020B0604020202020204" pitchFamily="34" charset="0"/>
            </a:endParaRPr>
          </a:p>
          <a:p>
            <a:pPr indent="-222250">
              <a:lnSpc>
                <a:spcPct val="100000"/>
              </a:lnSpc>
              <a:spcBef>
                <a:spcPts val="0"/>
              </a:spcBef>
              <a:buFont typeface="Arial" panose="020B0604020202020204" pitchFamily="34" charset="0"/>
              <a:buChar char="•"/>
            </a:pPr>
            <a:r>
              <a:rPr lang="en-US" sz="2000" dirty="0">
                <a:solidFill>
                  <a:srgbClr val="5A4D48"/>
                </a:solidFill>
                <a:latin typeface="Arial Narrow" panose="020B0604020202020204" pitchFamily="34" charset="0"/>
                <a:cs typeface="Arial Narrow" panose="020B0604020202020204" pitchFamily="34" charset="0"/>
              </a:rPr>
              <a:t>Prevalence: ~1,500 patients in US</a:t>
            </a:r>
          </a:p>
          <a:p>
            <a:pPr marL="1485900" indent="0">
              <a:lnSpc>
                <a:spcPct val="100000"/>
              </a:lnSpc>
              <a:spcBef>
                <a:spcPts val="0"/>
              </a:spcBef>
              <a:buNone/>
            </a:pPr>
            <a:r>
              <a:rPr lang="en-US" sz="2000" dirty="0">
                <a:solidFill>
                  <a:srgbClr val="5A4D48"/>
                </a:solidFill>
                <a:latin typeface="Arial Narrow" panose="020B0604020202020204" pitchFamily="34" charset="0"/>
                <a:cs typeface="Arial Narrow" panose="020B0604020202020204" pitchFamily="34" charset="0"/>
              </a:rPr>
              <a:t>(0-29 </a:t>
            </a:r>
            <a:r>
              <a:rPr lang="en-US" sz="2000" dirty="0" err="1">
                <a:solidFill>
                  <a:srgbClr val="5A4D48"/>
                </a:solidFill>
                <a:latin typeface="Arial Narrow" panose="020B0604020202020204" pitchFamily="34" charset="0"/>
                <a:cs typeface="Arial Narrow" panose="020B0604020202020204" pitchFamily="34" charset="0"/>
              </a:rPr>
              <a:t>yo</a:t>
            </a:r>
            <a:r>
              <a:rPr lang="en-US" sz="2000" dirty="0">
                <a:solidFill>
                  <a:srgbClr val="5A4D48"/>
                </a:solidFill>
                <a:latin typeface="Arial Narrow" panose="020B0604020202020204" pitchFamily="34" charset="0"/>
                <a:cs typeface="Arial Narrow" panose="020B0604020202020204" pitchFamily="34" charset="0"/>
              </a:rPr>
              <a:t>)</a:t>
            </a:r>
          </a:p>
          <a:p>
            <a:pPr indent="-222250">
              <a:buFont typeface="Arial" panose="020B0604020202020204" pitchFamily="34" charset="0"/>
              <a:buChar char="•"/>
            </a:pPr>
            <a:endParaRPr lang="en-US" sz="2000" dirty="0">
              <a:solidFill>
                <a:srgbClr val="5A4D48"/>
              </a:solidFill>
              <a:latin typeface="Arial Narrow" panose="020B0604020202020204" pitchFamily="34" charset="0"/>
              <a:cs typeface="Arial Narrow" panose="020B0604020202020204" pitchFamily="34" charset="0"/>
            </a:endParaRPr>
          </a:p>
        </p:txBody>
      </p:sp>
      <p:grpSp>
        <p:nvGrpSpPr>
          <p:cNvPr id="5" name="Group 4">
            <a:extLst>
              <a:ext uri="{FF2B5EF4-FFF2-40B4-BE49-F238E27FC236}">
                <a16:creationId xmlns:a16="http://schemas.microsoft.com/office/drawing/2014/main" id="{8C5D2EEF-4DF8-C547-8663-DF0B58D06624}"/>
              </a:ext>
            </a:extLst>
          </p:cNvPr>
          <p:cNvGrpSpPr/>
          <p:nvPr/>
        </p:nvGrpSpPr>
        <p:grpSpPr>
          <a:xfrm>
            <a:off x="5689226" y="1259559"/>
            <a:ext cx="4931274" cy="5539066"/>
            <a:chOff x="4165226" y="1259559"/>
            <a:chExt cx="4931274" cy="5539066"/>
          </a:xfrm>
        </p:grpSpPr>
        <p:sp>
          <p:nvSpPr>
            <p:cNvPr id="3" name="Rectangle 2">
              <a:extLst>
                <a:ext uri="{FF2B5EF4-FFF2-40B4-BE49-F238E27FC236}">
                  <a16:creationId xmlns:a16="http://schemas.microsoft.com/office/drawing/2014/main" id="{FD06A171-3372-CA4F-AA02-ADC2D9EF004E}"/>
                </a:ext>
              </a:extLst>
            </p:cNvPr>
            <p:cNvSpPr/>
            <p:nvPr/>
          </p:nvSpPr>
          <p:spPr>
            <a:xfrm>
              <a:off x="4165226" y="1259559"/>
              <a:ext cx="4931274" cy="55390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D641E6F-0C15-974F-9A0C-2C9F179E6FBE}"/>
                </a:ext>
              </a:extLst>
            </p:cNvPr>
            <p:cNvPicPr>
              <a:picLocks noChangeAspect="1"/>
            </p:cNvPicPr>
            <p:nvPr/>
          </p:nvPicPr>
          <p:blipFill rotWithShape="1">
            <a:blip r:embed="rId3"/>
            <a:srcRect l="1120" r="16932"/>
            <a:stretch/>
          </p:blipFill>
          <p:spPr>
            <a:xfrm>
              <a:off x="4329097" y="4102207"/>
              <a:ext cx="4516049" cy="2206007"/>
            </a:xfrm>
            <a:prstGeom prst="rect">
              <a:avLst/>
            </a:prstGeom>
            <a:noFill/>
            <a:ln>
              <a:noFill/>
            </a:ln>
          </p:spPr>
        </p:pic>
        <p:pic>
          <p:nvPicPr>
            <p:cNvPr id="8" name="Picture 7">
              <a:extLst>
                <a:ext uri="{FF2B5EF4-FFF2-40B4-BE49-F238E27FC236}">
                  <a16:creationId xmlns:a16="http://schemas.microsoft.com/office/drawing/2014/main" id="{7949B2C6-22DF-6C41-A0E4-73BD223257ED}"/>
                </a:ext>
              </a:extLst>
            </p:cNvPr>
            <p:cNvPicPr>
              <a:picLocks noChangeAspect="1"/>
            </p:cNvPicPr>
            <p:nvPr/>
          </p:nvPicPr>
          <p:blipFill rotWithShape="1">
            <a:blip r:embed="rId4"/>
            <a:srcRect r="16833"/>
            <a:stretch/>
          </p:blipFill>
          <p:spPr>
            <a:xfrm>
              <a:off x="4329100" y="1589596"/>
              <a:ext cx="4516046" cy="2289304"/>
            </a:xfrm>
            <a:prstGeom prst="rect">
              <a:avLst/>
            </a:prstGeom>
            <a:solidFill>
              <a:srgbClr val="FF0000"/>
            </a:solidFill>
            <a:ln>
              <a:noFill/>
            </a:ln>
          </p:spPr>
        </p:pic>
      </p:grpSp>
      <p:sp>
        <p:nvSpPr>
          <p:cNvPr id="2" name="Rectangle 1">
            <a:extLst>
              <a:ext uri="{FF2B5EF4-FFF2-40B4-BE49-F238E27FC236}">
                <a16:creationId xmlns:a16="http://schemas.microsoft.com/office/drawing/2014/main" id="{2F645636-0DFF-9A4C-8188-3D45D465E34C}"/>
              </a:ext>
            </a:extLst>
          </p:cNvPr>
          <p:cNvSpPr/>
          <p:nvPr/>
        </p:nvSpPr>
        <p:spPr>
          <a:xfrm>
            <a:off x="5853098" y="6413772"/>
            <a:ext cx="4266797" cy="307777"/>
          </a:xfrm>
          <a:prstGeom prst="rect">
            <a:avLst/>
          </a:prstGeom>
        </p:spPr>
        <p:txBody>
          <a:bodyPr wrap="square">
            <a:spAutoFit/>
          </a:bodyPr>
          <a:lstStyle/>
          <a:p>
            <a:r>
              <a:rPr lang="en-US" sz="1400" i="1" dirty="0" err="1">
                <a:solidFill>
                  <a:srgbClr val="5A4D48"/>
                </a:solidFill>
                <a:latin typeface="Arial Narrow" charset="0"/>
                <a:ea typeface="Arial Narrow" charset="0"/>
                <a:cs typeface="Arial Narrow" charset="0"/>
              </a:rPr>
              <a:t>Alzarka</a:t>
            </a:r>
            <a:r>
              <a:rPr lang="en-US" sz="1400" i="1" dirty="0">
                <a:solidFill>
                  <a:srgbClr val="5A4D48"/>
                </a:solidFill>
                <a:latin typeface="Arial Narrow" charset="0"/>
                <a:ea typeface="Arial Narrow" charset="0"/>
                <a:cs typeface="Arial Narrow" charset="0"/>
              </a:rPr>
              <a:t> et al. (2017) Frontiers in Pediatrics 5:80. </a:t>
            </a:r>
            <a:r>
              <a:rPr lang="en-US" sz="1400" i="1" dirty="0" err="1">
                <a:solidFill>
                  <a:srgbClr val="5A4D48"/>
                </a:solidFill>
                <a:latin typeface="Arial Narrow" charset="0"/>
                <a:ea typeface="Arial Narrow" charset="0"/>
                <a:cs typeface="Arial Narrow" charset="0"/>
              </a:rPr>
              <a:t>eCollection</a:t>
            </a:r>
            <a:endParaRPr lang="en-US" sz="1400" dirty="0">
              <a:solidFill>
                <a:srgbClr val="5A4D48"/>
              </a:solidFill>
            </a:endParaRPr>
          </a:p>
        </p:txBody>
      </p:sp>
      <p:sp>
        <p:nvSpPr>
          <p:cNvPr id="10" name="Rectangle 4">
            <a:extLst>
              <a:ext uri="{FF2B5EF4-FFF2-40B4-BE49-F238E27FC236}">
                <a16:creationId xmlns:a16="http://schemas.microsoft.com/office/drawing/2014/main" id="{8A1929E2-12B5-F34D-9235-FAE2BC8DA3FC}"/>
              </a:ext>
            </a:extLst>
          </p:cNvPr>
          <p:cNvSpPr>
            <a:spLocks noChangeArrowheads="1"/>
          </p:cNvSpPr>
          <p:nvPr/>
        </p:nvSpPr>
        <p:spPr bwMode="auto">
          <a:xfrm>
            <a:off x="838200" y="704740"/>
            <a:ext cx="9697720" cy="646331"/>
          </a:xfrm>
          <a:prstGeom prst="rect">
            <a:avLst/>
          </a:prstGeom>
          <a:noFill/>
          <a:ln w="12700">
            <a:noFill/>
            <a:miter lim="800000"/>
            <a:headEnd/>
            <a:tailEnd/>
          </a:ln>
        </p:spPr>
        <p:txBody>
          <a:bodyPr wrap="square">
            <a:prstTxWarp prst="textNoShape">
              <a:avLst/>
            </a:prstTxWarp>
            <a:spAutoFit/>
          </a:bodyPr>
          <a:lstStyle/>
          <a:p>
            <a:pPr eaLnBrk="0" hangingPunct="0"/>
            <a:r>
              <a:rPr lang="en-US" sz="3600" b="1" dirty="0">
                <a:solidFill>
                  <a:srgbClr val="162E52"/>
                </a:solidFill>
                <a:latin typeface="Arial Narrow" charset="0"/>
              </a:rPr>
              <a:t>ARPKD: Mining the electronic health record </a:t>
            </a:r>
          </a:p>
        </p:txBody>
      </p:sp>
    </p:spTree>
    <p:extLst>
      <p:ext uri="{BB962C8B-B14F-4D97-AF65-F5344CB8AC3E}">
        <p14:creationId xmlns:p14="http://schemas.microsoft.com/office/powerpoint/2010/main" val="197211061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0B27618-DD50-2A47-A26B-2E38F12ABF80}"/>
              </a:ext>
            </a:extLst>
          </p:cNvPr>
          <p:cNvSpPr>
            <a:spLocks noGrp="1"/>
          </p:cNvSpPr>
          <p:nvPr>
            <p:ph idx="1"/>
          </p:nvPr>
        </p:nvSpPr>
        <p:spPr>
          <a:xfrm>
            <a:off x="838199" y="1825624"/>
            <a:ext cx="10904622" cy="4743617"/>
          </a:xfrm>
        </p:spPr>
        <p:txBody>
          <a:bodyPr>
            <a:noAutofit/>
          </a:bodyPr>
          <a:lstStyle/>
          <a:p>
            <a:pPr marL="0" indent="0">
              <a:lnSpc>
                <a:spcPct val="100000"/>
              </a:lnSpc>
              <a:buNone/>
            </a:pPr>
            <a:r>
              <a:rPr lang="en-US" sz="2200" dirty="0">
                <a:latin typeface="Arial Narrow" panose="020B0604020202020204" pitchFamily="34" charset="0"/>
                <a:cs typeface="Arial Narrow" panose="020B0604020202020204" pitchFamily="34" charset="0"/>
              </a:rPr>
              <a:t>The material presented here is being made available by the Polycystic Kidney Disease Foundation (PKDF) for educational purposes only. This material is not intended to represent the only, nor necessarily best, methods or procedures appropriate for the medical situations discussed. Rather, it is intended to present an approach, view, statement, or opinion of the faculty, which may be helpful to others who face similar situations.</a:t>
            </a:r>
          </a:p>
          <a:p>
            <a:pPr marL="0" indent="0">
              <a:lnSpc>
                <a:spcPct val="100000"/>
              </a:lnSpc>
              <a:buNone/>
            </a:pPr>
            <a:r>
              <a:rPr lang="en-US" sz="2200" dirty="0">
                <a:latin typeface="Arial Narrow" panose="020B0604020202020204" pitchFamily="34" charset="0"/>
                <a:cs typeface="Arial Narrow" panose="020B0604020202020204" pitchFamily="34" charset="0"/>
              </a:rPr>
              <a:t>The PKDF disclaims any and all liability for injury or other damages resulting to any individual using this material and for all claims that might arise out of the use of the techniques demonstrated therein by such individuals, whether these claims shall be asserted by a physician or any other person. Every effort has been made to ensure the accuracy of the data presented here. Physicians may care to check specific details such as drug doses and contraindications, etc., in standard sources prior to clinical application. This material might contain recommendations/ guidelines developed by other organizations. Please note that although these guidelines might be included, this does not necessarily imply the endorsement by the PKDF.</a:t>
            </a:r>
          </a:p>
        </p:txBody>
      </p:sp>
      <p:sp>
        <p:nvSpPr>
          <p:cNvPr id="6" name="Title 3">
            <a:extLst>
              <a:ext uri="{FF2B5EF4-FFF2-40B4-BE49-F238E27FC236}">
                <a16:creationId xmlns:a16="http://schemas.microsoft.com/office/drawing/2014/main" id="{60640A08-807E-9463-0471-364816B1BAE4}"/>
              </a:ext>
            </a:extLst>
          </p:cNvPr>
          <p:cNvSpPr txBox="1">
            <a:spLocks/>
          </p:cNvSpPr>
          <p:nvPr/>
        </p:nvSpPr>
        <p:spPr>
          <a:xfrm>
            <a:off x="838200" y="556459"/>
            <a:ext cx="10231271" cy="9701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Narrow" panose="020B0604020202020204" pitchFamily="34" charset="0"/>
                <a:cs typeface="Arial Narrow" panose="020B0604020202020204" pitchFamily="34" charset="0"/>
              </a:rPr>
              <a:t>Activity Disclaimer</a:t>
            </a:r>
            <a:endParaRPr lang="en-US" sz="4000" b="1" dirty="0">
              <a:solidFill>
                <a:srgbClr val="002060"/>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677608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7" name="Rectangle 4"/>
          <p:cNvSpPr>
            <a:spLocks noChangeArrowheads="1"/>
          </p:cNvSpPr>
          <p:nvPr/>
        </p:nvSpPr>
        <p:spPr bwMode="auto">
          <a:xfrm>
            <a:off x="1843341" y="5535630"/>
            <a:ext cx="4252659"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7" tIns="44450" rIns="90487" bIns="44450">
            <a:spAutoFit/>
          </a:bodyPr>
          <a:lstStyle/>
          <a:p>
            <a:pPr eaLnBrk="0" hangingPunct="0"/>
            <a:r>
              <a:rPr lang="en-US" sz="1600" i="1" dirty="0">
                <a:solidFill>
                  <a:srgbClr val="594C46"/>
                </a:solidFill>
                <a:latin typeface="Arial Narrow" charset="0"/>
              </a:rPr>
              <a:t>Guay-Woodford et al. (2003)</a:t>
            </a:r>
            <a:r>
              <a:rPr lang="en-US" sz="1600" b="1" i="1" dirty="0">
                <a:solidFill>
                  <a:srgbClr val="594C46"/>
                </a:solidFill>
                <a:latin typeface="Arial Narrow" charset="0"/>
              </a:rPr>
              <a:t> </a:t>
            </a:r>
            <a:r>
              <a:rPr lang="en-US" sz="1600" i="1" dirty="0">
                <a:solidFill>
                  <a:srgbClr val="594C46"/>
                </a:solidFill>
                <a:latin typeface="Arial Narrow" charset="0"/>
              </a:rPr>
              <a:t>Pediatrics 111:1072-1080.</a:t>
            </a:r>
          </a:p>
        </p:txBody>
      </p:sp>
      <p:sp>
        <p:nvSpPr>
          <p:cNvPr id="28699" name="Line 8"/>
          <p:cNvSpPr>
            <a:spLocks noChangeShapeType="1"/>
          </p:cNvSpPr>
          <p:nvPr/>
        </p:nvSpPr>
        <p:spPr bwMode="auto">
          <a:xfrm>
            <a:off x="2375562" y="2016676"/>
            <a:ext cx="0" cy="285852"/>
          </a:xfrm>
          <a:prstGeom prst="line">
            <a:avLst/>
          </a:prstGeom>
          <a:noFill/>
          <a:ln w="28575">
            <a:solidFill>
              <a:srgbClr val="224371"/>
            </a:solidFill>
            <a:round/>
            <a:headEnd/>
            <a:tailEnd type="triangle" w="lg" len="lg"/>
          </a:ln>
          <a:extLst>
            <a:ext uri="{909E8E84-426E-40dd-AFC4-6F175D3DCCD1}">
              <a14:hiddenFill xmlns="" xmlns:a14="http://schemas.microsoft.com/office/drawing/2010/main">
                <a:noFill/>
              </a14:hiddenFill>
            </a:ext>
          </a:extLst>
        </p:spPr>
        <p:txBody>
          <a:bodyPr wrap="none" anchor="ctr"/>
          <a:lstStyle/>
          <a:p>
            <a:endParaRPr lang="en-US"/>
          </a:p>
        </p:txBody>
      </p:sp>
      <p:grpSp>
        <p:nvGrpSpPr>
          <p:cNvPr id="5" name="Group 4"/>
          <p:cNvGrpSpPr/>
          <p:nvPr/>
        </p:nvGrpSpPr>
        <p:grpSpPr>
          <a:xfrm>
            <a:off x="1697268" y="2378865"/>
            <a:ext cx="4253057" cy="2693949"/>
            <a:chOff x="450275" y="2317904"/>
            <a:chExt cx="4253057" cy="2693949"/>
          </a:xfrm>
        </p:grpSpPr>
        <p:pic>
          <p:nvPicPr>
            <p:cNvPr id="28698" name="Picture 6" descr="LGW-ARPKD Patient surviv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75" y="2317904"/>
              <a:ext cx="4253057" cy="2598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700" name="TextBox 27"/>
            <p:cNvSpPr txBox="1">
              <a:spLocks noChangeArrowheads="1"/>
            </p:cNvSpPr>
            <p:nvPr/>
          </p:nvSpPr>
          <p:spPr bwMode="auto">
            <a:xfrm rot="16200000">
              <a:off x="-262431" y="3252260"/>
              <a:ext cx="1820656" cy="30777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dirty="0">
                  <a:solidFill>
                    <a:srgbClr val="173156"/>
                  </a:solidFill>
                  <a:latin typeface="Arial Narrow" charset="0"/>
                </a:rPr>
                <a:t>Proportion of survivors</a:t>
              </a:r>
            </a:p>
          </p:txBody>
        </p:sp>
        <p:sp>
          <p:nvSpPr>
            <p:cNvPr id="28701" name="TextBox 21"/>
            <p:cNvSpPr txBox="1">
              <a:spLocks noChangeArrowheads="1"/>
            </p:cNvSpPr>
            <p:nvPr/>
          </p:nvSpPr>
          <p:spPr bwMode="auto">
            <a:xfrm>
              <a:off x="2331867" y="4704076"/>
              <a:ext cx="1060256" cy="30777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dirty="0">
                  <a:solidFill>
                    <a:srgbClr val="173156"/>
                  </a:solidFill>
                  <a:latin typeface="Arial Narrow" charset="0"/>
                </a:rPr>
                <a:t>Age in years</a:t>
              </a:r>
            </a:p>
          </p:txBody>
        </p:sp>
      </p:grpSp>
      <p:sp>
        <p:nvSpPr>
          <p:cNvPr id="28680" name="Rectangle 7"/>
          <p:cNvSpPr>
            <a:spLocks noChangeArrowheads="1"/>
          </p:cNvSpPr>
          <p:nvPr/>
        </p:nvSpPr>
        <p:spPr bwMode="auto">
          <a:xfrm>
            <a:off x="6485241" y="5534346"/>
            <a:ext cx="327216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0" hangingPunct="0"/>
            <a:r>
              <a:rPr lang="en-US" sz="1600" i="1" dirty="0" err="1">
                <a:solidFill>
                  <a:srgbClr val="594C46"/>
                </a:solidFill>
                <a:latin typeface="Arial Narrow" charset="0"/>
              </a:rPr>
              <a:t>Adeva</a:t>
            </a:r>
            <a:r>
              <a:rPr lang="en-US" sz="1600" i="1" dirty="0">
                <a:solidFill>
                  <a:srgbClr val="594C46"/>
                </a:solidFill>
                <a:latin typeface="Arial Narrow" charset="0"/>
              </a:rPr>
              <a:t> et al. (2006) Medicine 85:1-21.</a:t>
            </a:r>
          </a:p>
        </p:txBody>
      </p:sp>
      <p:sp>
        <p:nvSpPr>
          <p:cNvPr id="28681" name="Line 9"/>
          <p:cNvSpPr>
            <a:spLocks noChangeShapeType="1"/>
          </p:cNvSpPr>
          <p:nvPr/>
        </p:nvSpPr>
        <p:spPr bwMode="auto">
          <a:xfrm>
            <a:off x="6497213" y="1743787"/>
            <a:ext cx="0" cy="285880"/>
          </a:xfrm>
          <a:prstGeom prst="line">
            <a:avLst/>
          </a:prstGeom>
          <a:noFill/>
          <a:ln w="28575">
            <a:solidFill>
              <a:srgbClr val="224371"/>
            </a:solidFill>
            <a:round/>
            <a:headEnd/>
            <a:tailEnd type="triangle"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28682" name="Line 10"/>
          <p:cNvSpPr>
            <a:spLocks noChangeShapeType="1"/>
          </p:cNvSpPr>
          <p:nvPr/>
        </p:nvSpPr>
        <p:spPr bwMode="auto">
          <a:xfrm>
            <a:off x="8382051" y="1743787"/>
            <a:ext cx="0" cy="285880"/>
          </a:xfrm>
          <a:prstGeom prst="line">
            <a:avLst/>
          </a:prstGeom>
          <a:noFill/>
          <a:ln w="28575">
            <a:solidFill>
              <a:srgbClr val="224371"/>
            </a:solidFill>
            <a:round/>
            <a:headEnd/>
            <a:tailEnd type="triangle" w="lg" len="lg"/>
          </a:ln>
          <a:extLst>
            <a:ext uri="{909E8E84-426E-40dd-AFC4-6F175D3DCCD1}">
              <a14:hiddenFill xmlns="" xmlns:a14="http://schemas.microsoft.com/office/drawing/2010/main">
                <a:noFill/>
              </a14:hiddenFill>
            </a:ext>
          </a:extLst>
        </p:spPr>
        <p:txBody>
          <a:bodyPr wrap="none" anchor="ctr"/>
          <a:lstStyle/>
          <a:p>
            <a:endParaRPr lang="en-US"/>
          </a:p>
        </p:txBody>
      </p:sp>
      <p:grpSp>
        <p:nvGrpSpPr>
          <p:cNvPr id="6" name="Group 5"/>
          <p:cNvGrpSpPr/>
          <p:nvPr/>
        </p:nvGrpSpPr>
        <p:grpSpPr>
          <a:xfrm>
            <a:off x="5999836" y="2104386"/>
            <a:ext cx="3952433" cy="2957550"/>
            <a:chOff x="4752843" y="2043426"/>
            <a:chExt cx="3952433" cy="2957550"/>
          </a:xfrm>
        </p:grpSpPr>
        <p:pic>
          <p:nvPicPr>
            <p:cNvPr id="28679" name="Picture 5" descr="Mayo-ARPKD patient surviv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4063" y="2043426"/>
              <a:ext cx="3921213" cy="287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83" name="TextBox 21"/>
            <p:cNvSpPr txBox="1">
              <a:spLocks noChangeArrowheads="1"/>
            </p:cNvSpPr>
            <p:nvPr/>
          </p:nvSpPr>
          <p:spPr bwMode="auto">
            <a:xfrm>
              <a:off x="6418907" y="4693199"/>
              <a:ext cx="1060256" cy="30777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dirty="0">
                  <a:solidFill>
                    <a:srgbClr val="173156"/>
                  </a:solidFill>
                  <a:latin typeface="Arial Narrow" charset="0"/>
                </a:rPr>
                <a:t>Age in years</a:t>
              </a:r>
            </a:p>
          </p:txBody>
        </p:sp>
        <p:sp>
          <p:nvSpPr>
            <p:cNvPr id="28684" name="TextBox 27"/>
            <p:cNvSpPr txBox="1">
              <a:spLocks noChangeArrowheads="1"/>
            </p:cNvSpPr>
            <p:nvPr/>
          </p:nvSpPr>
          <p:spPr bwMode="auto">
            <a:xfrm rot="16200000">
              <a:off x="4386629" y="3239540"/>
              <a:ext cx="1040205" cy="30777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dirty="0">
                  <a:solidFill>
                    <a:srgbClr val="173156"/>
                  </a:solidFill>
                  <a:latin typeface="Arial Narrow" charset="0"/>
                </a:rPr>
                <a:t>Survival (%)</a:t>
              </a:r>
            </a:p>
          </p:txBody>
        </p:sp>
        <p:grpSp>
          <p:nvGrpSpPr>
            <p:cNvPr id="28685" name="Group 29"/>
            <p:cNvGrpSpPr>
              <a:grpSpLocks/>
            </p:cNvGrpSpPr>
            <p:nvPr/>
          </p:nvGrpSpPr>
          <p:grpSpPr bwMode="auto">
            <a:xfrm>
              <a:off x="5258881" y="2472334"/>
              <a:ext cx="3290530" cy="1764208"/>
              <a:chOff x="5784851" y="2416175"/>
              <a:chExt cx="3619501" cy="1724025"/>
            </a:xfrm>
          </p:grpSpPr>
          <p:sp>
            <p:nvSpPr>
              <p:cNvPr id="28686" name="Line 23"/>
              <p:cNvSpPr>
                <a:spLocks noChangeShapeType="1"/>
              </p:cNvSpPr>
              <p:nvPr/>
            </p:nvSpPr>
            <p:spPr bwMode="auto">
              <a:xfrm flipH="1">
                <a:off x="8321069" y="2498190"/>
                <a:ext cx="3266" cy="104493"/>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28687" name="Group 31"/>
              <p:cNvGrpSpPr>
                <a:grpSpLocks/>
              </p:cNvGrpSpPr>
              <p:nvPr/>
            </p:nvGrpSpPr>
            <p:grpSpPr bwMode="auto">
              <a:xfrm>
                <a:off x="5784851" y="2416175"/>
                <a:ext cx="3619501" cy="536575"/>
                <a:chOff x="3644" y="1522"/>
                <a:chExt cx="2280" cy="338"/>
              </a:xfrm>
            </p:grpSpPr>
            <p:sp>
              <p:nvSpPr>
                <p:cNvPr id="28689" name="Line 19"/>
                <p:cNvSpPr>
                  <a:spLocks noChangeShapeType="1"/>
                </p:cNvSpPr>
                <p:nvPr/>
              </p:nvSpPr>
              <p:spPr bwMode="auto">
                <a:xfrm>
                  <a:off x="3644" y="1527"/>
                  <a:ext cx="1302"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690" name="Line 20"/>
                <p:cNvSpPr>
                  <a:spLocks noChangeShapeType="1"/>
                </p:cNvSpPr>
                <p:nvPr/>
              </p:nvSpPr>
              <p:spPr bwMode="auto">
                <a:xfrm>
                  <a:off x="4948" y="1522"/>
                  <a:ext cx="0" cy="6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691" name="Line 21"/>
                <p:cNvSpPr>
                  <a:spLocks noChangeShapeType="1"/>
                </p:cNvSpPr>
                <p:nvPr/>
              </p:nvSpPr>
              <p:spPr bwMode="auto">
                <a:xfrm flipV="1">
                  <a:off x="4946" y="1582"/>
                  <a:ext cx="295"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692" name="Line 24"/>
                <p:cNvSpPr>
                  <a:spLocks noChangeShapeType="1"/>
                </p:cNvSpPr>
                <p:nvPr/>
              </p:nvSpPr>
              <p:spPr bwMode="auto">
                <a:xfrm flipV="1">
                  <a:off x="5242" y="1636"/>
                  <a:ext cx="225"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693" name="Line 25"/>
                <p:cNvSpPr>
                  <a:spLocks noChangeShapeType="1"/>
                </p:cNvSpPr>
                <p:nvPr/>
              </p:nvSpPr>
              <p:spPr bwMode="auto">
                <a:xfrm flipH="1">
                  <a:off x="5466" y="1630"/>
                  <a:ext cx="0" cy="92"/>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694" name="Line 26"/>
                <p:cNvSpPr>
                  <a:spLocks noChangeShapeType="1"/>
                </p:cNvSpPr>
                <p:nvPr/>
              </p:nvSpPr>
              <p:spPr bwMode="auto">
                <a:xfrm flipV="1">
                  <a:off x="5460" y="1724"/>
                  <a:ext cx="78"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695" name="Line 27"/>
                <p:cNvSpPr>
                  <a:spLocks noChangeShapeType="1"/>
                </p:cNvSpPr>
                <p:nvPr/>
              </p:nvSpPr>
              <p:spPr bwMode="auto">
                <a:xfrm flipH="1">
                  <a:off x="5540" y="1716"/>
                  <a:ext cx="0" cy="144"/>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696" name="Line 28"/>
                <p:cNvSpPr>
                  <a:spLocks noChangeShapeType="1"/>
                </p:cNvSpPr>
                <p:nvPr/>
              </p:nvSpPr>
              <p:spPr bwMode="auto">
                <a:xfrm>
                  <a:off x="5540" y="1854"/>
                  <a:ext cx="384"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28688" name="Line 30"/>
              <p:cNvSpPr>
                <a:spLocks noChangeShapeType="1"/>
              </p:cNvSpPr>
              <p:nvPr/>
            </p:nvSpPr>
            <p:spPr bwMode="auto">
              <a:xfrm>
                <a:off x="5829300" y="4140200"/>
                <a:ext cx="352425"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28678" name="Rectangle 31"/>
            <p:cNvSpPr>
              <a:spLocks noChangeArrowheads="1"/>
            </p:cNvSpPr>
            <p:nvPr/>
          </p:nvSpPr>
          <p:spPr bwMode="auto">
            <a:xfrm>
              <a:off x="4849007" y="2092201"/>
              <a:ext cx="196277" cy="207936"/>
            </a:xfrm>
            <a:prstGeom prst="rect">
              <a:avLst/>
            </a:prstGeom>
            <a:solidFill>
              <a:srgbClr val="FFFFFF"/>
            </a:solidFill>
            <a:ln w="9525">
              <a:solidFill>
                <a:srgbClr val="FFFFFF"/>
              </a:solidFill>
              <a:round/>
              <a:headEnd/>
              <a:tailEnd/>
            </a:ln>
          </p:spPr>
          <p:txBody>
            <a:bodyPr/>
            <a:lstStyle/>
            <a:p>
              <a:pPr eaLnBrk="0" hangingPunct="0"/>
              <a:endParaRPr lang="it-IT"/>
            </a:p>
          </p:txBody>
        </p:sp>
      </p:grpSp>
      <p:sp>
        <p:nvSpPr>
          <p:cNvPr id="31" name="Rectangle 4">
            <a:extLst>
              <a:ext uri="{FF2B5EF4-FFF2-40B4-BE49-F238E27FC236}">
                <a16:creationId xmlns:a16="http://schemas.microsoft.com/office/drawing/2014/main" id="{56A9D161-70BF-3E41-A55C-D294FB980DE1}"/>
              </a:ext>
            </a:extLst>
          </p:cNvPr>
          <p:cNvSpPr>
            <a:spLocks noChangeArrowheads="1"/>
          </p:cNvSpPr>
          <p:nvPr/>
        </p:nvSpPr>
        <p:spPr bwMode="auto">
          <a:xfrm>
            <a:off x="838200" y="704740"/>
            <a:ext cx="9697720" cy="646331"/>
          </a:xfrm>
          <a:prstGeom prst="rect">
            <a:avLst/>
          </a:prstGeom>
          <a:noFill/>
          <a:ln w="12700">
            <a:noFill/>
            <a:miter lim="800000"/>
            <a:headEnd/>
            <a:tailEnd/>
          </a:ln>
        </p:spPr>
        <p:txBody>
          <a:bodyPr wrap="square">
            <a:prstTxWarp prst="textNoShape">
              <a:avLst/>
            </a:prstTxWarp>
            <a:spAutoFit/>
          </a:bodyPr>
          <a:lstStyle/>
          <a:p>
            <a:pPr eaLnBrk="0" hangingPunct="0"/>
            <a:r>
              <a:rPr lang="en-US" sz="3600" b="1" dirty="0">
                <a:solidFill>
                  <a:srgbClr val="162E52"/>
                </a:solidFill>
                <a:latin typeface="Arial Narrow" charset="0"/>
              </a:rPr>
              <a:t>ARPKD: Patient survival</a:t>
            </a:r>
          </a:p>
        </p:txBody>
      </p:sp>
    </p:spTree>
    <p:extLst>
      <p:ext uri="{BB962C8B-B14F-4D97-AF65-F5344CB8AC3E}">
        <p14:creationId xmlns:p14="http://schemas.microsoft.com/office/powerpoint/2010/main" val="398824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9" grpId="0" animBg="1"/>
      <p:bldP spid="28681" grpId="0" animBg="1"/>
      <p:bldP spid="2868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34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470" y="3009143"/>
            <a:ext cx="3436317" cy="2694128"/>
          </a:xfrm>
          <a:prstGeom prst="rect">
            <a:avLst/>
          </a:prstGeom>
        </p:spPr>
      </p:pic>
      <p:grpSp>
        <p:nvGrpSpPr>
          <p:cNvPr id="63500" name="Group 63499"/>
          <p:cNvGrpSpPr/>
          <p:nvPr/>
        </p:nvGrpSpPr>
        <p:grpSpPr>
          <a:xfrm>
            <a:off x="6438901" y="2390804"/>
            <a:ext cx="4097221" cy="1370604"/>
            <a:chOff x="4914900" y="2337796"/>
            <a:chExt cx="4097221" cy="1370604"/>
          </a:xfrm>
        </p:grpSpPr>
        <p:sp>
          <p:nvSpPr>
            <p:cNvPr id="3" name="TextBox 2"/>
            <p:cNvSpPr txBox="1"/>
            <p:nvPr/>
          </p:nvSpPr>
          <p:spPr>
            <a:xfrm>
              <a:off x="6442187" y="2337796"/>
              <a:ext cx="2569934" cy="1015663"/>
            </a:xfrm>
            <a:prstGeom prst="rect">
              <a:avLst/>
            </a:prstGeom>
            <a:noFill/>
          </p:spPr>
          <p:txBody>
            <a:bodyPr wrap="none" rtlCol="0">
              <a:spAutoFit/>
            </a:bodyPr>
            <a:lstStyle/>
            <a:p>
              <a:r>
                <a:rPr lang="en-US" sz="2000" b="1" dirty="0">
                  <a:solidFill>
                    <a:srgbClr val="204172"/>
                  </a:solidFill>
                  <a:latin typeface="Arial Narrow"/>
                  <a:cs typeface="Arial Narrow"/>
                </a:rPr>
                <a:t>RESPIRATORY</a:t>
              </a:r>
            </a:p>
            <a:p>
              <a:pPr marL="230188" indent="-230188">
                <a:buFont typeface="Arial"/>
                <a:buChar char="•"/>
              </a:pPr>
              <a:r>
                <a:rPr lang="en-US" sz="2000" dirty="0">
                  <a:solidFill>
                    <a:srgbClr val="594C46"/>
                  </a:solidFill>
                  <a:latin typeface="Arial Narrow"/>
                  <a:cs typeface="Arial Narrow"/>
                </a:rPr>
                <a:t>Poor lung development</a:t>
              </a:r>
            </a:p>
            <a:p>
              <a:pPr marL="230188" indent="-230188">
                <a:buFont typeface="Arial"/>
                <a:buChar char="•"/>
              </a:pPr>
              <a:r>
                <a:rPr lang="en-US" sz="2000" dirty="0">
                  <a:solidFill>
                    <a:srgbClr val="594C46"/>
                  </a:solidFill>
                  <a:latin typeface="Arial Narrow"/>
                  <a:cs typeface="Arial Narrow"/>
                </a:rPr>
                <a:t>21% mortality</a:t>
              </a:r>
            </a:p>
          </p:txBody>
        </p:sp>
        <p:cxnSp>
          <p:nvCxnSpPr>
            <p:cNvPr id="5" name="Straight Arrow Connector 4"/>
            <p:cNvCxnSpPr>
              <a:stCxn id="3" idx="1"/>
            </p:cNvCxnSpPr>
            <p:nvPr/>
          </p:nvCxnSpPr>
          <p:spPr>
            <a:xfrm flipH="1">
              <a:off x="4914900" y="2845628"/>
              <a:ext cx="1527287" cy="862772"/>
            </a:xfrm>
            <a:prstGeom prst="straightConnector1">
              <a:avLst/>
            </a:prstGeom>
            <a:ln>
              <a:solidFill>
                <a:srgbClr val="01B2AE"/>
              </a:solidFill>
              <a:tailEnd type="arrow"/>
            </a:ln>
          </p:spPr>
          <p:style>
            <a:lnRef idx="2">
              <a:schemeClr val="accent1"/>
            </a:lnRef>
            <a:fillRef idx="0">
              <a:schemeClr val="accent1"/>
            </a:fillRef>
            <a:effectRef idx="1">
              <a:schemeClr val="accent1"/>
            </a:effectRef>
            <a:fontRef idx="minor">
              <a:schemeClr val="tx1"/>
            </a:fontRef>
          </p:style>
        </p:cxnSp>
      </p:grpSp>
      <p:grpSp>
        <p:nvGrpSpPr>
          <p:cNvPr id="63503" name="Group 63502"/>
          <p:cNvGrpSpPr/>
          <p:nvPr/>
        </p:nvGrpSpPr>
        <p:grpSpPr>
          <a:xfrm>
            <a:off x="1894495" y="4073780"/>
            <a:ext cx="3888794" cy="2246769"/>
            <a:chOff x="370495" y="4073779"/>
            <a:chExt cx="3888794" cy="2246769"/>
          </a:xfrm>
        </p:grpSpPr>
        <p:sp>
          <p:nvSpPr>
            <p:cNvPr id="15" name="TextBox 14"/>
            <p:cNvSpPr txBox="1"/>
            <p:nvPr/>
          </p:nvSpPr>
          <p:spPr>
            <a:xfrm>
              <a:off x="370495" y="4073779"/>
              <a:ext cx="2095445" cy="2246769"/>
            </a:xfrm>
            <a:prstGeom prst="rect">
              <a:avLst/>
            </a:prstGeom>
            <a:noFill/>
          </p:spPr>
          <p:txBody>
            <a:bodyPr wrap="square" rtlCol="0">
              <a:spAutoFit/>
            </a:bodyPr>
            <a:lstStyle/>
            <a:p>
              <a:r>
                <a:rPr lang="en-US" sz="2000" b="1" dirty="0">
                  <a:solidFill>
                    <a:srgbClr val="204172"/>
                  </a:solidFill>
                  <a:latin typeface="Arial Narrow"/>
                  <a:cs typeface="Arial Narrow"/>
                </a:rPr>
                <a:t>KIDNEY</a:t>
              </a:r>
            </a:p>
            <a:p>
              <a:pPr marL="230188" indent="-230188">
                <a:buFont typeface="Arial"/>
                <a:buChar char="•"/>
              </a:pPr>
              <a:r>
                <a:rPr lang="en-US" sz="2000" dirty="0" err="1">
                  <a:solidFill>
                    <a:srgbClr val="594C46"/>
                  </a:solidFill>
                  <a:latin typeface="Arial Narrow"/>
                  <a:cs typeface="Arial Narrow"/>
                </a:rPr>
                <a:t>Hyponatremia</a:t>
              </a:r>
              <a:endParaRPr lang="en-US" sz="2000" dirty="0">
                <a:solidFill>
                  <a:srgbClr val="594C46"/>
                </a:solidFill>
                <a:latin typeface="Arial Narrow"/>
                <a:cs typeface="Arial Narrow"/>
              </a:endParaRPr>
            </a:p>
            <a:p>
              <a:pPr marL="230188" indent="-230188">
                <a:buFont typeface="Arial"/>
                <a:buChar char="•"/>
              </a:pPr>
              <a:r>
                <a:rPr lang="en-US" sz="2000" dirty="0">
                  <a:solidFill>
                    <a:srgbClr val="594C46"/>
                  </a:solidFill>
                  <a:latin typeface="Arial Narrow"/>
                  <a:cs typeface="Arial Narrow"/>
                </a:rPr>
                <a:t>Decreased kidney function </a:t>
              </a:r>
            </a:p>
            <a:p>
              <a:pPr marL="230188" indent="-230188">
                <a:buFont typeface="Arial"/>
                <a:buChar char="•"/>
              </a:pPr>
              <a:r>
                <a:rPr lang="en-US" sz="2000" dirty="0">
                  <a:solidFill>
                    <a:srgbClr val="594C46"/>
                  </a:solidFill>
                  <a:latin typeface="Arial Narrow"/>
                  <a:cs typeface="Arial Narrow"/>
                </a:rPr>
                <a:t>Very enlarged kidneys</a:t>
              </a:r>
            </a:p>
            <a:p>
              <a:pPr marL="230188" indent="-230188">
                <a:buFont typeface="Arial"/>
                <a:buChar char="•"/>
              </a:pPr>
              <a:r>
                <a:rPr lang="en-US" sz="2000" dirty="0">
                  <a:solidFill>
                    <a:srgbClr val="594C46"/>
                  </a:solidFill>
                  <a:latin typeface="Arial Narrow"/>
                  <a:cs typeface="Arial Narrow"/>
                </a:rPr>
                <a:t>Hypertension</a:t>
              </a:r>
            </a:p>
          </p:txBody>
        </p:sp>
        <p:cxnSp>
          <p:nvCxnSpPr>
            <p:cNvPr id="14" name="Straight Arrow Connector 13"/>
            <p:cNvCxnSpPr/>
            <p:nvPr/>
          </p:nvCxnSpPr>
          <p:spPr>
            <a:xfrm flipV="1">
              <a:off x="2058358" y="4372846"/>
              <a:ext cx="2200931" cy="985081"/>
            </a:xfrm>
            <a:prstGeom prst="straightConnector1">
              <a:avLst/>
            </a:prstGeom>
            <a:ln>
              <a:solidFill>
                <a:srgbClr val="01B2AE"/>
              </a:solidFill>
              <a:tailEnd type="arrow"/>
            </a:ln>
          </p:spPr>
          <p:style>
            <a:lnRef idx="2">
              <a:schemeClr val="accent1"/>
            </a:lnRef>
            <a:fillRef idx="0">
              <a:schemeClr val="accent1"/>
            </a:fillRef>
            <a:effectRef idx="1">
              <a:schemeClr val="accent1"/>
            </a:effectRef>
            <a:fontRef idx="minor">
              <a:schemeClr val="tx1"/>
            </a:fontRef>
          </p:style>
        </p:cxnSp>
      </p:grpSp>
      <p:sp>
        <p:nvSpPr>
          <p:cNvPr id="23" name="Rectangle 22"/>
          <p:cNvSpPr/>
          <p:nvPr/>
        </p:nvSpPr>
        <p:spPr>
          <a:xfrm>
            <a:off x="1894495" y="1558379"/>
            <a:ext cx="3470196" cy="707886"/>
          </a:xfrm>
          <a:prstGeom prst="rect">
            <a:avLst/>
          </a:prstGeom>
        </p:spPr>
        <p:txBody>
          <a:bodyPr wrap="none">
            <a:spAutoFit/>
          </a:bodyPr>
          <a:lstStyle/>
          <a:p>
            <a:r>
              <a:rPr lang="en-US" sz="2000" b="1" dirty="0">
                <a:solidFill>
                  <a:srgbClr val="204172"/>
                </a:solidFill>
                <a:latin typeface="Arial Narrow" pitchFamily="-111" charset="0"/>
              </a:rPr>
              <a:t>INCIDENCE: </a:t>
            </a:r>
            <a:r>
              <a:rPr lang="en-US" sz="2000" dirty="0">
                <a:solidFill>
                  <a:srgbClr val="594C46"/>
                </a:solidFill>
                <a:latin typeface="Arial Narrow" pitchFamily="-111" charset="0"/>
              </a:rPr>
              <a:t>1:26,500 live births</a:t>
            </a:r>
          </a:p>
          <a:p>
            <a:r>
              <a:rPr lang="en-US" sz="2000" dirty="0">
                <a:solidFill>
                  <a:srgbClr val="594C46"/>
                </a:solidFill>
                <a:latin typeface="Arial Narrow" pitchFamily="-111" charset="0"/>
              </a:rPr>
              <a:t>Typical birth at 34-36 </a:t>
            </a:r>
            <a:r>
              <a:rPr lang="en-US" sz="2000" dirty="0" err="1">
                <a:solidFill>
                  <a:srgbClr val="594C46"/>
                </a:solidFill>
                <a:latin typeface="Arial Narrow" pitchFamily="-111" charset="0"/>
              </a:rPr>
              <a:t>wks</a:t>
            </a:r>
            <a:r>
              <a:rPr lang="en-US" sz="2000" dirty="0">
                <a:solidFill>
                  <a:srgbClr val="594C46"/>
                </a:solidFill>
                <a:latin typeface="Arial Narrow" pitchFamily="-111" charset="0"/>
              </a:rPr>
              <a:t> gestation</a:t>
            </a:r>
          </a:p>
        </p:txBody>
      </p:sp>
      <p:sp>
        <p:nvSpPr>
          <p:cNvPr id="12" name="Rectangle 1030"/>
          <p:cNvSpPr>
            <a:spLocks noChangeArrowheads="1"/>
          </p:cNvSpPr>
          <p:nvPr/>
        </p:nvSpPr>
        <p:spPr bwMode="auto">
          <a:xfrm>
            <a:off x="6972805" y="6118144"/>
            <a:ext cx="3644395" cy="305212"/>
          </a:xfrm>
          <a:prstGeom prst="rect">
            <a:avLst/>
          </a:prstGeom>
          <a:noFill/>
          <a:ln w="12700">
            <a:noFill/>
            <a:miter lim="800000"/>
            <a:headEnd/>
            <a:tailEnd/>
          </a:ln>
        </p:spPr>
        <p:txBody>
          <a:bodyPr wrap="none" lIns="90487" tIns="44450" rIns="90487" bIns="44450">
            <a:prstTxWarp prst="textNoShape">
              <a:avLst/>
            </a:prstTxWarp>
            <a:spAutoFit/>
          </a:bodyPr>
          <a:lstStyle/>
          <a:p>
            <a:pPr algn="r"/>
            <a:r>
              <a:rPr lang="en-US" sz="1400" i="1" dirty="0">
                <a:solidFill>
                  <a:srgbClr val="594C46"/>
                </a:solidFill>
                <a:latin typeface="Arial Narrow"/>
                <a:cs typeface="Arial Narrow"/>
              </a:rPr>
              <a:t>Guay-Woodford et al. (2014)  J </a:t>
            </a:r>
            <a:r>
              <a:rPr lang="en-US" sz="1400" i="1" dirty="0" err="1">
                <a:solidFill>
                  <a:srgbClr val="594C46"/>
                </a:solidFill>
                <a:latin typeface="Arial Narrow"/>
                <a:cs typeface="Arial Narrow"/>
              </a:rPr>
              <a:t>Pediatr</a:t>
            </a:r>
            <a:r>
              <a:rPr lang="en-US" sz="1400" i="1" dirty="0">
                <a:solidFill>
                  <a:srgbClr val="594C46"/>
                </a:solidFill>
                <a:latin typeface="Arial Narrow"/>
                <a:cs typeface="Arial Narrow"/>
              </a:rPr>
              <a:t>. 165:611-617 </a:t>
            </a:r>
          </a:p>
        </p:txBody>
      </p:sp>
      <p:sp>
        <p:nvSpPr>
          <p:cNvPr id="16" name="Rectangle 15">
            <a:extLst>
              <a:ext uri="{FF2B5EF4-FFF2-40B4-BE49-F238E27FC236}">
                <a16:creationId xmlns:a16="http://schemas.microsoft.com/office/drawing/2014/main" id="{D7B1A658-41C5-AE4E-9297-3B0D2BBC747F}"/>
              </a:ext>
            </a:extLst>
          </p:cNvPr>
          <p:cNvSpPr>
            <a:spLocks noChangeArrowheads="1"/>
          </p:cNvSpPr>
          <p:nvPr/>
        </p:nvSpPr>
        <p:spPr bwMode="auto">
          <a:xfrm>
            <a:off x="838200" y="704740"/>
            <a:ext cx="9697720" cy="646331"/>
          </a:xfrm>
          <a:prstGeom prst="rect">
            <a:avLst/>
          </a:prstGeom>
          <a:noFill/>
          <a:ln w="12700">
            <a:noFill/>
            <a:miter lim="800000"/>
            <a:headEnd/>
            <a:tailEnd/>
          </a:ln>
        </p:spPr>
        <p:txBody>
          <a:bodyPr wrap="square">
            <a:prstTxWarp prst="textNoShape">
              <a:avLst/>
            </a:prstTxWarp>
            <a:spAutoFit/>
          </a:bodyPr>
          <a:lstStyle/>
          <a:p>
            <a:pPr eaLnBrk="0" hangingPunct="0"/>
            <a:r>
              <a:rPr lang="en-US" sz="3600" b="1" dirty="0">
                <a:solidFill>
                  <a:srgbClr val="162E52"/>
                </a:solidFill>
                <a:latin typeface="Arial Narrow" charset="0"/>
              </a:rPr>
              <a:t>ARPKD: Clinical features </a:t>
            </a:r>
            <a:r>
              <a:rPr lang="en-US" sz="3600" b="1">
                <a:solidFill>
                  <a:srgbClr val="162E52"/>
                </a:solidFill>
                <a:latin typeface="Arial Narrow" charset="0"/>
              </a:rPr>
              <a:t>in newborns</a:t>
            </a:r>
            <a:endParaRPr lang="en-US" sz="3600" b="1" dirty="0">
              <a:solidFill>
                <a:srgbClr val="162E52"/>
              </a:solidFill>
              <a:latin typeface="Arial Narrow" charset="0"/>
            </a:endParaRPr>
          </a:p>
        </p:txBody>
      </p:sp>
    </p:spTree>
    <p:extLst>
      <p:ext uri="{BB962C8B-B14F-4D97-AF65-F5344CB8AC3E}">
        <p14:creationId xmlns:p14="http://schemas.microsoft.com/office/powerpoint/2010/main" val="125655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IMG_134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979" y="2987738"/>
            <a:ext cx="3436317" cy="2694128"/>
          </a:xfrm>
          <a:prstGeom prst="rect">
            <a:avLst/>
          </a:prstGeom>
        </p:spPr>
      </p:pic>
      <p:grpSp>
        <p:nvGrpSpPr>
          <p:cNvPr id="63500" name="Group 63499"/>
          <p:cNvGrpSpPr/>
          <p:nvPr/>
        </p:nvGrpSpPr>
        <p:grpSpPr>
          <a:xfrm>
            <a:off x="6578536" y="2311291"/>
            <a:ext cx="4516165" cy="1409514"/>
            <a:chOff x="4505895" y="2337796"/>
            <a:chExt cx="4516165" cy="1409514"/>
          </a:xfrm>
        </p:grpSpPr>
        <p:sp>
          <p:nvSpPr>
            <p:cNvPr id="3" name="TextBox 2"/>
            <p:cNvSpPr txBox="1"/>
            <p:nvPr/>
          </p:nvSpPr>
          <p:spPr>
            <a:xfrm>
              <a:off x="6442187" y="2337796"/>
              <a:ext cx="2579873" cy="1323439"/>
            </a:xfrm>
            <a:prstGeom prst="rect">
              <a:avLst/>
            </a:prstGeom>
            <a:noFill/>
          </p:spPr>
          <p:txBody>
            <a:bodyPr wrap="none" rtlCol="0">
              <a:spAutoFit/>
            </a:bodyPr>
            <a:lstStyle/>
            <a:p>
              <a:r>
                <a:rPr lang="en-US" sz="2000" b="1" dirty="0">
                  <a:solidFill>
                    <a:srgbClr val="183156"/>
                  </a:solidFill>
                  <a:latin typeface="Arial Narrow"/>
                  <a:cs typeface="Arial Narrow"/>
                </a:rPr>
                <a:t>RESPIRATORY</a:t>
              </a:r>
            </a:p>
            <a:p>
              <a:pPr marL="230188" indent="-230188">
                <a:buFont typeface="Arial"/>
                <a:buChar char="•"/>
              </a:pPr>
              <a:r>
                <a:rPr lang="en-US" sz="2000" dirty="0">
                  <a:solidFill>
                    <a:srgbClr val="594C46"/>
                  </a:solidFill>
                  <a:latin typeface="Arial Narrow"/>
                  <a:cs typeface="Arial Narrow"/>
                </a:rPr>
                <a:t>Poor lung development</a:t>
              </a:r>
            </a:p>
            <a:p>
              <a:pPr marL="230188" indent="-230188">
                <a:buFont typeface="Arial"/>
                <a:buChar char="•"/>
              </a:pPr>
              <a:r>
                <a:rPr lang="en-US" sz="2000" dirty="0">
                  <a:solidFill>
                    <a:srgbClr val="594C46"/>
                  </a:solidFill>
                  <a:latin typeface="Arial Narrow"/>
                  <a:cs typeface="Arial Narrow"/>
                </a:rPr>
                <a:t>21% mortality</a:t>
              </a:r>
            </a:p>
            <a:p>
              <a:pPr marL="230188" indent="-230188">
                <a:buFont typeface="Arial"/>
                <a:buChar char="•"/>
              </a:pPr>
              <a:r>
                <a:rPr lang="en-US" sz="2000" dirty="0">
                  <a:solidFill>
                    <a:srgbClr val="594C46"/>
                  </a:solidFill>
                  <a:latin typeface="Arial Narrow"/>
                  <a:cs typeface="Arial Narrow"/>
                </a:rPr>
                <a:t>Chronic lung disease</a:t>
              </a:r>
            </a:p>
          </p:txBody>
        </p:sp>
        <p:cxnSp>
          <p:nvCxnSpPr>
            <p:cNvPr id="5" name="Straight Arrow Connector 4"/>
            <p:cNvCxnSpPr>
              <a:cxnSpLocks/>
            </p:cNvCxnSpPr>
            <p:nvPr/>
          </p:nvCxnSpPr>
          <p:spPr>
            <a:xfrm flipH="1">
              <a:off x="4505895" y="2683223"/>
              <a:ext cx="1867811" cy="1064087"/>
            </a:xfrm>
            <a:prstGeom prst="straightConnector1">
              <a:avLst/>
            </a:prstGeom>
            <a:ln>
              <a:solidFill>
                <a:srgbClr val="01B2AE"/>
              </a:solidFill>
              <a:tailEnd type="arrow"/>
            </a:ln>
          </p:spPr>
          <p:style>
            <a:lnRef idx="2">
              <a:schemeClr val="accent1"/>
            </a:lnRef>
            <a:fillRef idx="0">
              <a:schemeClr val="accent1"/>
            </a:fillRef>
            <a:effectRef idx="1">
              <a:schemeClr val="accent1"/>
            </a:effectRef>
            <a:fontRef idx="minor">
              <a:schemeClr val="tx1"/>
            </a:fontRef>
          </p:style>
        </p:cxnSp>
      </p:grpSp>
      <p:grpSp>
        <p:nvGrpSpPr>
          <p:cNvPr id="63502" name="Group 63501"/>
          <p:cNvGrpSpPr/>
          <p:nvPr/>
        </p:nvGrpSpPr>
        <p:grpSpPr>
          <a:xfrm>
            <a:off x="5883911" y="4570885"/>
            <a:ext cx="4580139" cy="1165222"/>
            <a:chOff x="3811271" y="4597390"/>
            <a:chExt cx="4580139" cy="1165222"/>
          </a:xfrm>
        </p:grpSpPr>
        <p:sp>
          <p:nvSpPr>
            <p:cNvPr id="10" name="TextBox 9"/>
            <p:cNvSpPr txBox="1"/>
            <p:nvPr/>
          </p:nvSpPr>
          <p:spPr>
            <a:xfrm>
              <a:off x="6442188" y="5054726"/>
              <a:ext cx="1949222" cy="707886"/>
            </a:xfrm>
            <a:prstGeom prst="rect">
              <a:avLst/>
            </a:prstGeom>
            <a:noFill/>
          </p:spPr>
          <p:txBody>
            <a:bodyPr wrap="none" rtlCol="0">
              <a:spAutoFit/>
            </a:bodyPr>
            <a:lstStyle/>
            <a:p>
              <a:r>
                <a:rPr lang="en-US" sz="2000" b="1" dirty="0">
                  <a:solidFill>
                    <a:srgbClr val="183156"/>
                  </a:solidFill>
                  <a:latin typeface="Arial Narrow"/>
                  <a:cs typeface="Arial Narrow"/>
                </a:rPr>
                <a:t>FEEDING ISSUES</a:t>
              </a:r>
            </a:p>
            <a:p>
              <a:pPr marL="230188" indent="-230188">
                <a:buFont typeface="Arial"/>
                <a:buChar char="•"/>
              </a:pPr>
              <a:r>
                <a:rPr lang="en-US" sz="2000" dirty="0">
                  <a:solidFill>
                    <a:srgbClr val="594C46"/>
                  </a:solidFill>
                  <a:latin typeface="Arial Narrow"/>
                  <a:cs typeface="Arial Narrow"/>
                </a:rPr>
                <a:t>Poor growth</a:t>
              </a:r>
            </a:p>
          </p:txBody>
        </p:sp>
        <p:cxnSp>
          <p:nvCxnSpPr>
            <p:cNvPr id="8" name="Straight Arrow Connector 7"/>
            <p:cNvCxnSpPr>
              <a:cxnSpLocks/>
            </p:cNvCxnSpPr>
            <p:nvPr/>
          </p:nvCxnSpPr>
          <p:spPr>
            <a:xfrm flipH="1" flipV="1">
              <a:off x="3811271" y="4597390"/>
              <a:ext cx="2562436" cy="637808"/>
            </a:xfrm>
            <a:prstGeom prst="straightConnector1">
              <a:avLst/>
            </a:prstGeom>
            <a:ln>
              <a:solidFill>
                <a:srgbClr val="01B2AE"/>
              </a:solidFill>
              <a:tailEnd type="arrow"/>
            </a:ln>
          </p:spPr>
          <p:style>
            <a:lnRef idx="2">
              <a:schemeClr val="accent1"/>
            </a:lnRef>
            <a:fillRef idx="0">
              <a:schemeClr val="accent1"/>
            </a:fillRef>
            <a:effectRef idx="1">
              <a:schemeClr val="accent1"/>
            </a:effectRef>
            <a:fontRef idx="minor">
              <a:schemeClr val="tx1"/>
            </a:fontRef>
          </p:style>
        </p:cxnSp>
      </p:grpSp>
      <p:grpSp>
        <p:nvGrpSpPr>
          <p:cNvPr id="63501" name="Group 63500"/>
          <p:cNvGrpSpPr/>
          <p:nvPr/>
        </p:nvGrpSpPr>
        <p:grpSpPr>
          <a:xfrm>
            <a:off x="7305888" y="4039087"/>
            <a:ext cx="3019502" cy="707886"/>
            <a:chOff x="5233247" y="4065592"/>
            <a:chExt cx="3019502" cy="707886"/>
          </a:xfrm>
        </p:grpSpPr>
        <p:sp>
          <p:nvSpPr>
            <p:cNvPr id="9" name="TextBox 8"/>
            <p:cNvSpPr txBox="1"/>
            <p:nvPr/>
          </p:nvSpPr>
          <p:spPr>
            <a:xfrm>
              <a:off x="6442188" y="4065592"/>
              <a:ext cx="1810561" cy="707886"/>
            </a:xfrm>
            <a:prstGeom prst="rect">
              <a:avLst/>
            </a:prstGeom>
            <a:noFill/>
          </p:spPr>
          <p:txBody>
            <a:bodyPr wrap="square" rtlCol="0">
              <a:spAutoFit/>
            </a:bodyPr>
            <a:lstStyle/>
            <a:p>
              <a:r>
                <a:rPr lang="en-US" sz="2000" b="1" dirty="0">
                  <a:solidFill>
                    <a:srgbClr val="183156"/>
                  </a:solidFill>
                  <a:latin typeface="Arial Narrow"/>
                  <a:cs typeface="Arial Narrow"/>
                </a:rPr>
                <a:t>INTRACRANIAL ANEURYSMS</a:t>
              </a:r>
              <a:endParaRPr lang="en-US" sz="2000" dirty="0">
                <a:solidFill>
                  <a:srgbClr val="183156"/>
                </a:solidFill>
                <a:latin typeface="Arial Narrow"/>
                <a:cs typeface="Arial Narrow"/>
              </a:endParaRPr>
            </a:p>
          </p:txBody>
        </p:sp>
        <p:cxnSp>
          <p:nvCxnSpPr>
            <p:cNvPr id="12" name="Straight Arrow Connector 11"/>
            <p:cNvCxnSpPr>
              <a:cxnSpLocks/>
            </p:cNvCxnSpPr>
            <p:nvPr/>
          </p:nvCxnSpPr>
          <p:spPr>
            <a:xfrm flipH="1">
              <a:off x="5233247" y="4319890"/>
              <a:ext cx="1140459" cy="0"/>
            </a:xfrm>
            <a:prstGeom prst="straightConnector1">
              <a:avLst/>
            </a:prstGeom>
            <a:ln>
              <a:solidFill>
                <a:srgbClr val="01B2AE"/>
              </a:solidFill>
              <a:tailEnd type="arrow"/>
            </a:ln>
          </p:spPr>
          <p:style>
            <a:lnRef idx="2">
              <a:schemeClr val="accent1"/>
            </a:lnRef>
            <a:fillRef idx="0">
              <a:schemeClr val="accent1"/>
            </a:fillRef>
            <a:effectRef idx="1">
              <a:schemeClr val="accent1"/>
            </a:effectRef>
            <a:fontRef idx="minor">
              <a:schemeClr val="tx1"/>
            </a:fontRef>
          </p:style>
        </p:cxnSp>
      </p:grpSp>
      <p:grpSp>
        <p:nvGrpSpPr>
          <p:cNvPr id="63503" name="Group 63502"/>
          <p:cNvGrpSpPr/>
          <p:nvPr/>
        </p:nvGrpSpPr>
        <p:grpSpPr>
          <a:xfrm>
            <a:off x="1368584" y="4293385"/>
            <a:ext cx="4307769" cy="1938992"/>
            <a:chOff x="543550" y="4293387"/>
            <a:chExt cx="4307769" cy="1938992"/>
          </a:xfrm>
        </p:grpSpPr>
        <p:sp>
          <p:nvSpPr>
            <p:cNvPr id="15" name="TextBox 14"/>
            <p:cNvSpPr txBox="1"/>
            <p:nvPr/>
          </p:nvSpPr>
          <p:spPr>
            <a:xfrm>
              <a:off x="543550" y="4293387"/>
              <a:ext cx="2095445" cy="1938992"/>
            </a:xfrm>
            <a:prstGeom prst="rect">
              <a:avLst/>
            </a:prstGeom>
            <a:noFill/>
          </p:spPr>
          <p:txBody>
            <a:bodyPr wrap="square" rtlCol="0">
              <a:spAutoFit/>
            </a:bodyPr>
            <a:lstStyle/>
            <a:p>
              <a:r>
                <a:rPr lang="en-US" sz="2000" b="1" dirty="0">
                  <a:solidFill>
                    <a:srgbClr val="183156"/>
                  </a:solidFill>
                  <a:latin typeface="Arial Narrow"/>
                  <a:cs typeface="Arial Narrow"/>
                </a:rPr>
                <a:t>KIDNEY</a:t>
              </a:r>
            </a:p>
            <a:p>
              <a:pPr marL="230188" indent="-230188">
                <a:buFont typeface="Arial"/>
                <a:buChar char="•"/>
              </a:pPr>
              <a:r>
                <a:rPr lang="en-US" sz="2000" dirty="0">
                  <a:solidFill>
                    <a:srgbClr val="594C46"/>
                  </a:solidFill>
                  <a:latin typeface="Arial Narrow"/>
                  <a:cs typeface="Arial Narrow"/>
                </a:rPr>
                <a:t>Electrolyte abnormalities</a:t>
              </a:r>
            </a:p>
            <a:p>
              <a:pPr marL="230188" indent="-230188">
                <a:buFont typeface="Arial"/>
                <a:buChar char="•"/>
              </a:pPr>
              <a:r>
                <a:rPr lang="en-US" sz="2000" dirty="0">
                  <a:solidFill>
                    <a:srgbClr val="594C46"/>
                  </a:solidFill>
                  <a:latin typeface="Arial Narrow"/>
                  <a:cs typeface="Arial Narrow"/>
                </a:rPr>
                <a:t>Hypertension</a:t>
              </a:r>
            </a:p>
            <a:p>
              <a:pPr marL="230188" indent="-230188">
                <a:buFont typeface="Arial"/>
                <a:buChar char="•"/>
              </a:pPr>
              <a:r>
                <a:rPr lang="en-US" sz="2000" dirty="0">
                  <a:solidFill>
                    <a:srgbClr val="594C46"/>
                  </a:solidFill>
                  <a:latin typeface="Arial Narrow"/>
                  <a:cs typeface="Arial Narrow"/>
                </a:rPr>
                <a:t>Declining kidney function</a:t>
              </a:r>
            </a:p>
          </p:txBody>
        </p:sp>
        <p:cxnSp>
          <p:nvCxnSpPr>
            <p:cNvPr id="14" name="Straight Arrow Connector 13"/>
            <p:cNvCxnSpPr>
              <a:cxnSpLocks/>
            </p:cNvCxnSpPr>
            <p:nvPr/>
          </p:nvCxnSpPr>
          <p:spPr>
            <a:xfrm>
              <a:off x="2331551" y="4538517"/>
              <a:ext cx="2519768" cy="0"/>
            </a:xfrm>
            <a:prstGeom prst="straightConnector1">
              <a:avLst/>
            </a:prstGeom>
            <a:ln>
              <a:solidFill>
                <a:srgbClr val="01B2AE"/>
              </a:solidFill>
              <a:tailEnd type="arrow"/>
            </a:ln>
          </p:spPr>
          <p:style>
            <a:lnRef idx="2">
              <a:schemeClr val="accent1"/>
            </a:lnRef>
            <a:fillRef idx="0">
              <a:schemeClr val="accent1"/>
            </a:fillRef>
            <a:effectRef idx="1">
              <a:schemeClr val="accent1"/>
            </a:effectRef>
            <a:fontRef idx="minor">
              <a:schemeClr val="tx1"/>
            </a:fontRef>
          </p:style>
        </p:cxnSp>
      </p:grpSp>
      <p:grpSp>
        <p:nvGrpSpPr>
          <p:cNvPr id="63499" name="Group 63498"/>
          <p:cNvGrpSpPr/>
          <p:nvPr/>
        </p:nvGrpSpPr>
        <p:grpSpPr>
          <a:xfrm>
            <a:off x="1368584" y="2599524"/>
            <a:ext cx="4460419" cy="1489183"/>
            <a:chOff x="543550" y="2599525"/>
            <a:chExt cx="4460419" cy="1489183"/>
          </a:xfrm>
        </p:grpSpPr>
        <p:sp>
          <p:nvSpPr>
            <p:cNvPr id="19" name="TextBox 18"/>
            <p:cNvSpPr txBox="1"/>
            <p:nvPr/>
          </p:nvSpPr>
          <p:spPr>
            <a:xfrm>
              <a:off x="543550" y="2599525"/>
              <a:ext cx="2210862" cy="1323439"/>
            </a:xfrm>
            <a:prstGeom prst="rect">
              <a:avLst/>
            </a:prstGeom>
            <a:noFill/>
          </p:spPr>
          <p:txBody>
            <a:bodyPr wrap="none" rtlCol="0">
              <a:spAutoFit/>
            </a:bodyPr>
            <a:lstStyle/>
            <a:p>
              <a:r>
                <a:rPr lang="en-US" sz="2000" b="1" dirty="0">
                  <a:solidFill>
                    <a:srgbClr val="183156"/>
                  </a:solidFill>
                  <a:latin typeface="Arial Narrow"/>
                  <a:cs typeface="Arial Narrow"/>
                </a:rPr>
                <a:t>LIVER</a:t>
              </a:r>
            </a:p>
            <a:p>
              <a:pPr marL="230188" indent="-230188">
                <a:buFont typeface="Arial"/>
                <a:buChar char="•"/>
              </a:pPr>
              <a:r>
                <a:rPr lang="en-US" sz="2000" dirty="0">
                  <a:solidFill>
                    <a:srgbClr val="594C46"/>
                  </a:solidFill>
                  <a:latin typeface="Arial Narrow"/>
                  <a:cs typeface="Arial Narrow"/>
                </a:rPr>
                <a:t>Portal hypertension</a:t>
              </a:r>
            </a:p>
            <a:p>
              <a:pPr marL="230188" indent="-230188">
                <a:buFont typeface="Arial"/>
                <a:buChar char="•"/>
              </a:pPr>
              <a:r>
                <a:rPr lang="en-US" sz="2000" dirty="0" err="1">
                  <a:solidFill>
                    <a:srgbClr val="594C46"/>
                  </a:solidFill>
                  <a:latin typeface="Arial Narrow"/>
                  <a:cs typeface="Arial Narrow"/>
                </a:rPr>
                <a:t>Variceal</a:t>
              </a:r>
              <a:r>
                <a:rPr lang="en-US" sz="2000" dirty="0">
                  <a:solidFill>
                    <a:srgbClr val="594C46"/>
                  </a:solidFill>
                  <a:latin typeface="Arial Narrow"/>
                  <a:cs typeface="Arial Narrow"/>
                </a:rPr>
                <a:t> bleeding</a:t>
              </a:r>
            </a:p>
            <a:p>
              <a:pPr marL="230188" indent="-230188">
                <a:buFont typeface="Arial"/>
                <a:buChar char="•"/>
              </a:pPr>
              <a:r>
                <a:rPr lang="en-US" sz="2000" dirty="0">
                  <a:solidFill>
                    <a:srgbClr val="594C46"/>
                  </a:solidFill>
                  <a:latin typeface="Arial Narrow"/>
                  <a:cs typeface="Arial Narrow"/>
                </a:rPr>
                <a:t>Cholangitis</a:t>
              </a:r>
            </a:p>
          </p:txBody>
        </p:sp>
        <p:cxnSp>
          <p:nvCxnSpPr>
            <p:cNvPr id="18" name="Straight Arrow Connector 17"/>
            <p:cNvCxnSpPr>
              <a:cxnSpLocks/>
            </p:cNvCxnSpPr>
            <p:nvPr/>
          </p:nvCxnSpPr>
          <p:spPr>
            <a:xfrm>
              <a:off x="2331551" y="2729699"/>
              <a:ext cx="2672418" cy="1359009"/>
            </a:xfrm>
            <a:prstGeom prst="straightConnector1">
              <a:avLst/>
            </a:prstGeom>
            <a:ln>
              <a:solidFill>
                <a:srgbClr val="01B2AE"/>
              </a:solidFill>
              <a:tailEnd type="arrow"/>
            </a:ln>
          </p:spPr>
          <p:style>
            <a:lnRef idx="2">
              <a:schemeClr val="accent1"/>
            </a:lnRef>
            <a:fillRef idx="0">
              <a:schemeClr val="accent1"/>
            </a:fillRef>
            <a:effectRef idx="1">
              <a:schemeClr val="accent1"/>
            </a:effectRef>
            <a:fontRef idx="minor">
              <a:schemeClr val="tx1"/>
            </a:fontRef>
          </p:style>
        </p:cxnSp>
      </p:grpSp>
      <p:sp>
        <p:nvSpPr>
          <p:cNvPr id="23" name="Rectangle 22"/>
          <p:cNvSpPr/>
          <p:nvPr/>
        </p:nvSpPr>
        <p:spPr>
          <a:xfrm>
            <a:off x="1195529" y="1558377"/>
            <a:ext cx="3480376" cy="707886"/>
          </a:xfrm>
          <a:prstGeom prst="rect">
            <a:avLst/>
          </a:prstGeom>
        </p:spPr>
        <p:txBody>
          <a:bodyPr wrap="none">
            <a:spAutoFit/>
          </a:bodyPr>
          <a:lstStyle/>
          <a:p>
            <a:r>
              <a:rPr lang="en-US" sz="2000" b="1" dirty="0">
                <a:solidFill>
                  <a:srgbClr val="183156"/>
                </a:solidFill>
                <a:latin typeface="Arial Narrow" pitchFamily="-111" charset="0"/>
              </a:rPr>
              <a:t>INCIDENCE: </a:t>
            </a:r>
            <a:r>
              <a:rPr lang="en-US" sz="2000" dirty="0">
                <a:solidFill>
                  <a:srgbClr val="594C46"/>
                </a:solidFill>
                <a:latin typeface="Arial Narrow" pitchFamily="-111" charset="0"/>
              </a:rPr>
              <a:t>1:26,500 live births</a:t>
            </a:r>
          </a:p>
          <a:p>
            <a:r>
              <a:rPr lang="en-US" sz="2000" dirty="0">
                <a:solidFill>
                  <a:srgbClr val="594C46"/>
                </a:solidFill>
                <a:latin typeface="Arial Narrow" pitchFamily="-111" charset="0"/>
              </a:rPr>
              <a:t>Typical birth at 34-36-wks gestation</a:t>
            </a:r>
          </a:p>
        </p:txBody>
      </p:sp>
      <p:sp>
        <p:nvSpPr>
          <p:cNvPr id="21" name="Rectangle 1030"/>
          <p:cNvSpPr>
            <a:spLocks noChangeArrowheads="1"/>
          </p:cNvSpPr>
          <p:nvPr/>
        </p:nvSpPr>
        <p:spPr bwMode="auto">
          <a:xfrm>
            <a:off x="6869356" y="6118143"/>
            <a:ext cx="3686201" cy="305212"/>
          </a:xfrm>
          <a:prstGeom prst="rect">
            <a:avLst/>
          </a:prstGeom>
          <a:noFill/>
          <a:ln w="12700">
            <a:noFill/>
            <a:miter lim="800000"/>
            <a:headEnd/>
            <a:tailEnd/>
          </a:ln>
        </p:spPr>
        <p:txBody>
          <a:bodyPr wrap="none" lIns="90487" tIns="44450" rIns="90487" bIns="44450">
            <a:prstTxWarp prst="textNoShape">
              <a:avLst/>
            </a:prstTxWarp>
            <a:spAutoFit/>
          </a:bodyPr>
          <a:lstStyle/>
          <a:p>
            <a:pPr algn="r"/>
            <a:r>
              <a:rPr lang="en-US" sz="1400" i="1" dirty="0">
                <a:solidFill>
                  <a:srgbClr val="594C46"/>
                </a:solidFill>
                <a:latin typeface="Arial Narrow"/>
                <a:cs typeface="Arial Narrow"/>
              </a:rPr>
              <a:t>Guay-Woodford et al. (2014)  J </a:t>
            </a:r>
            <a:r>
              <a:rPr lang="en-US" sz="1400" i="1" dirty="0" err="1">
                <a:solidFill>
                  <a:srgbClr val="594C46"/>
                </a:solidFill>
                <a:latin typeface="Arial Narrow"/>
                <a:cs typeface="Arial Narrow"/>
              </a:rPr>
              <a:t>Pediatr</a:t>
            </a:r>
            <a:r>
              <a:rPr lang="en-US" sz="1400" i="1" dirty="0">
                <a:solidFill>
                  <a:srgbClr val="594C46"/>
                </a:solidFill>
                <a:latin typeface="Arial Narrow"/>
                <a:cs typeface="Arial Narrow"/>
              </a:rPr>
              <a:t>. 165:611-617. </a:t>
            </a:r>
          </a:p>
        </p:txBody>
      </p:sp>
      <p:sp>
        <p:nvSpPr>
          <p:cNvPr id="22" name="Footer Placeholder 2">
            <a:extLst>
              <a:ext uri="{FF2B5EF4-FFF2-40B4-BE49-F238E27FC236}">
                <a16:creationId xmlns:a16="http://schemas.microsoft.com/office/drawing/2014/main" id="{9F8B2994-42A1-3941-845A-4A8D15B2726C}"/>
              </a:ext>
            </a:extLst>
          </p:cNvPr>
          <p:cNvSpPr txBox="1">
            <a:spLocks/>
          </p:cNvSpPr>
          <p:nvPr/>
        </p:nvSpPr>
        <p:spPr>
          <a:xfrm>
            <a:off x="5272478" y="6485591"/>
            <a:ext cx="5395522" cy="365125"/>
          </a:xfrm>
          <a:prstGeom prst="rect">
            <a:avLst/>
          </a:prstGeom>
        </p:spPr>
        <p:txBody>
          <a:bodyPr anchor="ct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a:latin typeface="Arial Narrow"/>
                <a:cs typeface="Arial Narrow"/>
              </a:rPr>
              <a:t>© 2019 CTSI-CN | CLINICAL AND TRANSLATIONAL SCIENCE INSTITUTE AT CHILDREN'S NATIONAL | CTSICN.ORG </a:t>
            </a:r>
          </a:p>
        </p:txBody>
      </p:sp>
      <p:sp>
        <p:nvSpPr>
          <p:cNvPr id="25" name="Rectangle 24">
            <a:extLst>
              <a:ext uri="{FF2B5EF4-FFF2-40B4-BE49-F238E27FC236}">
                <a16:creationId xmlns:a16="http://schemas.microsoft.com/office/drawing/2014/main" id="{A1B9F442-985A-5F49-8995-7B20845DBBBB}"/>
              </a:ext>
            </a:extLst>
          </p:cNvPr>
          <p:cNvSpPr>
            <a:spLocks noChangeArrowheads="1"/>
          </p:cNvSpPr>
          <p:nvPr/>
        </p:nvSpPr>
        <p:spPr bwMode="auto">
          <a:xfrm>
            <a:off x="838200" y="704740"/>
            <a:ext cx="9697720" cy="646331"/>
          </a:xfrm>
          <a:prstGeom prst="rect">
            <a:avLst/>
          </a:prstGeom>
          <a:noFill/>
          <a:ln w="12700">
            <a:noFill/>
            <a:miter lim="800000"/>
            <a:headEnd/>
            <a:tailEnd/>
          </a:ln>
        </p:spPr>
        <p:txBody>
          <a:bodyPr wrap="square">
            <a:prstTxWarp prst="textNoShape">
              <a:avLst/>
            </a:prstTxWarp>
            <a:spAutoFit/>
          </a:bodyPr>
          <a:lstStyle/>
          <a:p>
            <a:pPr eaLnBrk="0" hangingPunct="0"/>
            <a:r>
              <a:rPr lang="en-US" sz="3600" b="1" dirty="0">
                <a:solidFill>
                  <a:srgbClr val="162E52"/>
                </a:solidFill>
                <a:latin typeface="Arial Narrow" charset="0"/>
              </a:rPr>
              <a:t>ARPKD: Clinical features in infants and children</a:t>
            </a:r>
          </a:p>
        </p:txBody>
      </p:sp>
    </p:spTree>
    <p:extLst>
      <p:ext uri="{BB962C8B-B14F-4D97-AF65-F5344CB8AC3E}">
        <p14:creationId xmlns:p14="http://schemas.microsoft.com/office/powerpoint/2010/main" val="361028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5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5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733973" y="1584159"/>
          <a:ext cx="8277014" cy="4466784"/>
        </p:xfrm>
        <a:graphic>
          <a:graphicData uri="http://schemas.openxmlformats.org/drawingml/2006/table">
            <a:tbl>
              <a:tblPr/>
              <a:tblGrid>
                <a:gridCol w="3270438">
                  <a:extLst>
                    <a:ext uri="{9D8B030D-6E8A-4147-A177-3AD203B41FA5}">
                      <a16:colId xmlns:a16="http://schemas.microsoft.com/office/drawing/2014/main" val="20000"/>
                    </a:ext>
                  </a:extLst>
                </a:gridCol>
                <a:gridCol w="2727466">
                  <a:extLst>
                    <a:ext uri="{9D8B030D-6E8A-4147-A177-3AD203B41FA5}">
                      <a16:colId xmlns:a16="http://schemas.microsoft.com/office/drawing/2014/main" val="20001"/>
                    </a:ext>
                  </a:extLst>
                </a:gridCol>
                <a:gridCol w="2279110">
                  <a:extLst>
                    <a:ext uri="{9D8B030D-6E8A-4147-A177-3AD203B41FA5}">
                      <a16:colId xmlns:a16="http://schemas.microsoft.com/office/drawing/2014/main" val="20002"/>
                    </a:ext>
                  </a:extLst>
                </a:gridCol>
              </a:tblGrid>
              <a:tr h="64554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173156"/>
                        </a:solidFill>
                        <a:effectLst/>
                        <a:latin typeface="Arial Narrow"/>
                        <a:ea typeface="ＭＳ Ｐゴシック" pitchFamily="-109" charset="-128"/>
                        <a:cs typeface="Arial Narrow"/>
                      </a:endParaRPr>
                    </a:p>
                  </a:txBody>
                  <a:tcPr marL="83127" marR="83127" marT="46781" marB="4678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173156"/>
                          </a:solidFill>
                          <a:effectLst/>
                          <a:latin typeface="Arial Narrow"/>
                          <a:ea typeface="Arial Narrow" pitchFamily="-109" charset="0"/>
                          <a:cs typeface="Arial Narrow"/>
                        </a:rPr>
                        <a:t>No. Am. Database (2003)</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173156"/>
                          </a:solidFill>
                          <a:effectLst/>
                          <a:latin typeface="Arial Narrow"/>
                          <a:ea typeface="Arial Narrow" pitchFamily="-109" charset="0"/>
                          <a:cs typeface="Arial Narrow"/>
                        </a:rPr>
                        <a:t> (N=166) </a:t>
                      </a:r>
                    </a:p>
                  </a:txBody>
                  <a:tcPr marL="83127" marR="83127" marT="46781" marB="4678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173156"/>
                          </a:solidFill>
                          <a:effectLst/>
                          <a:latin typeface="Arial Narrow"/>
                          <a:ea typeface="Arial Narrow" pitchFamily="-109" charset="0"/>
                          <a:cs typeface="Arial Narrow"/>
                        </a:rPr>
                        <a:t>Bergmann (2005)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173156"/>
                          </a:solidFill>
                          <a:effectLst/>
                          <a:latin typeface="Arial Narrow"/>
                          <a:ea typeface="Arial Narrow" pitchFamily="-109" charset="0"/>
                          <a:cs typeface="Arial Narrow"/>
                        </a:rPr>
                        <a:t>(N=164)</a:t>
                      </a:r>
                    </a:p>
                  </a:txBody>
                  <a:tcPr marL="83127" marR="83127" marT="46781" marB="4678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0"/>
                  </a:ext>
                </a:extLst>
              </a:tr>
              <a:tr h="37968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173156"/>
                          </a:solidFill>
                          <a:effectLst/>
                          <a:latin typeface="Arial Narrow"/>
                          <a:ea typeface="Arial Narrow" pitchFamily="-109" charset="0"/>
                          <a:cs typeface="Arial Narrow"/>
                        </a:rPr>
                        <a:t>Prenatal diagnosis</a:t>
                      </a:r>
                    </a:p>
                  </a:txBody>
                  <a:tcPr marL="83127" marR="83127" marT="46781" marB="4678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594C46"/>
                          </a:solidFill>
                          <a:effectLst/>
                          <a:latin typeface="Arial Narrow"/>
                          <a:ea typeface="Arial Narrow" pitchFamily="-109" charset="0"/>
                          <a:cs typeface="Arial Narrow"/>
                        </a:rPr>
                        <a:t>46%</a:t>
                      </a:r>
                    </a:p>
                  </a:txBody>
                  <a:tcPr marL="83127" marR="83127" marT="46781" marB="46781"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594C46"/>
                          </a:solidFill>
                          <a:effectLst/>
                          <a:latin typeface="Arial Narrow"/>
                          <a:ea typeface="Arial Narrow" pitchFamily="-109" charset="0"/>
                          <a:cs typeface="Arial Narrow"/>
                        </a:rPr>
                        <a:t>23%</a:t>
                      </a:r>
                    </a:p>
                  </a:txBody>
                  <a:tcPr marL="83127" marR="83127" marT="46781" marB="46781"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7968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173156"/>
                          </a:solidFill>
                          <a:effectLst/>
                          <a:latin typeface="Arial Narrow"/>
                          <a:ea typeface="Arial Narrow" pitchFamily="-109" charset="0"/>
                          <a:cs typeface="Arial Narrow"/>
                        </a:rPr>
                        <a:t>Hyponatremia (low sodium)	</a:t>
                      </a:r>
                    </a:p>
                  </a:txBody>
                  <a:tcPr marL="83127" marR="83127" marT="46781" marB="46781" horzOverflow="overflow">
                    <a:lnL>
                      <a:noFill/>
                    </a:lnL>
                    <a:lnR>
                      <a:noFill/>
                    </a:lnR>
                    <a:lnT>
                      <a:noFill/>
                    </a:lnT>
                    <a:lnB>
                      <a:noFill/>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594C46"/>
                          </a:solidFill>
                          <a:effectLst/>
                          <a:latin typeface="Arial Narrow"/>
                          <a:ea typeface="Arial Narrow" pitchFamily="-109" charset="0"/>
                          <a:cs typeface="Arial Narrow"/>
                        </a:rPr>
                        <a:t>26%</a:t>
                      </a:r>
                    </a:p>
                  </a:txBody>
                  <a:tcPr marL="83127" marR="83127" marT="46781" marB="46781"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594C46"/>
                          </a:solidFill>
                          <a:effectLst/>
                          <a:latin typeface="Arial Narrow"/>
                          <a:ea typeface="Arial Narrow" pitchFamily="-109" charset="0"/>
                          <a:cs typeface="Arial Narrow"/>
                        </a:rPr>
                        <a:t>Not reported</a:t>
                      </a:r>
                    </a:p>
                  </a:txBody>
                  <a:tcPr marL="83127" marR="83127" marT="46781" marB="46781" anchor="ctr" horzOverflow="overflow">
                    <a:lnL>
                      <a:noFill/>
                    </a:lnL>
                    <a:lnR>
                      <a:noFill/>
                    </a:lnR>
                    <a:lnT>
                      <a:noFill/>
                    </a:lnT>
                    <a:lnB>
                      <a:noFill/>
                    </a:lnB>
                    <a:lnTlToBr>
                      <a:noFill/>
                    </a:lnTlToBr>
                    <a:lnBlToTr>
                      <a:noFill/>
                    </a:lnBlToTr>
                    <a:solidFill>
                      <a:schemeClr val="bg2"/>
                    </a:solidFill>
                  </a:tcPr>
                </a:tc>
                <a:extLst>
                  <a:ext uri="{0D108BD9-81ED-4DB2-BD59-A6C34878D82A}">
                    <a16:rowId xmlns:a16="http://schemas.microsoft.com/office/drawing/2014/main" val="10002"/>
                  </a:ext>
                </a:extLst>
              </a:tr>
              <a:tr h="37968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173156"/>
                          </a:solidFill>
                          <a:effectLst/>
                          <a:latin typeface="Arial Narrow"/>
                          <a:ea typeface="Arial Narrow" pitchFamily="-109" charset="0"/>
                          <a:cs typeface="Arial Narrow"/>
                        </a:rPr>
                        <a:t>Hypertension (high blood pressure)</a:t>
                      </a:r>
                    </a:p>
                  </a:txBody>
                  <a:tcPr marL="83127" marR="83127" marT="46781" marB="4678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594C46"/>
                          </a:solidFill>
                          <a:effectLst/>
                          <a:latin typeface="Arial Narrow"/>
                          <a:ea typeface="Arial Narrow" pitchFamily="-109" charset="0"/>
                          <a:cs typeface="Arial Narrow"/>
                        </a:rPr>
                        <a:t>65%</a:t>
                      </a:r>
                    </a:p>
                  </a:txBody>
                  <a:tcPr marL="83127" marR="83127" marT="46781" marB="46781"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594C46"/>
                          </a:solidFill>
                          <a:effectLst/>
                          <a:latin typeface="Arial Narrow"/>
                          <a:ea typeface="Arial Narrow" pitchFamily="-109" charset="0"/>
                          <a:cs typeface="Arial Narrow"/>
                        </a:rPr>
                        <a:t>76%</a:t>
                      </a:r>
                    </a:p>
                  </a:txBody>
                  <a:tcPr marL="83127" marR="83127" marT="46781" marB="4678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7968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173156"/>
                          </a:solidFill>
                          <a:effectLst/>
                          <a:latin typeface="Arial Narrow"/>
                          <a:ea typeface="Arial Narrow" pitchFamily="-109" charset="0"/>
                          <a:cs typeface="Arial Narrow"/>
                        </a:rPr>
                        <a:t>Urinary tract infection</a:t>
                      </a:r>
                    </a:p>
                  </a:txBody>
                  <a:tcPr marL="83127" marR="83127" marT="46781" marB="46781" horzOverflow="overflow">
                    <a:lnL>
                      <a:noFill/>
                    </a:lnL>
                    <a:lnR>
                      <a:noFill/>
                    </a:lnR>
                    <a:lnT>
                      <a:noFill/>
                    </a:lnT>
                    <a:lnB>
                      <a:noFill/>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594C46"/>
                          </a:solidFill>
                          <a:effectLst/>
                          <a:latin typeface="Arial Narrow"/>
                          <a:ea typeface="Arial Narrow" pitchFamily="-109" charset="0"/>
                          <a:cs typeface="Arial Narrow"/>
                        </a:rPr>
                        <a:t>25%</a:t>
                      </a:r>
                    </a:p>
                  </a:txBody>
                  <a:tcPr marL="83127" marR="83127" marT="46781" marB="46781"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594C46"/>
                          </a:solidFill>
                          <a:effectLst/>
                          <a:latin typeface="Arial Narrow"/>
                          <a:ea typeface="Arial Narrow" pitchFamily="-109" charset="0"/>
                          <a:cs typeface="Arial Narrow"/>
                        </a:rPr>
                        <a:t>Not reported</a:t>
                      </a:r>
                    </a:p>
                  </a:txBody>
                  <a:tcPr marL="83127" marR="83127" marT="46781" marB="46781" anchor="ctr" horzOverflow="overflow">
                    <a:lnL>
                      <a:noFill/>
                    </a:lnL>
                    <a:lnR>
                      <a:noFill/>
                    </a:lnR>
                    <a:lnT>
                      <a:noFill/>
                    </a:lnT>
                    <a:lnB>
                      <a:noFill/>
                    </a:lnB>
                    <a:lnTlToBr>
                      <a:noFill/>
                    </a:lnTlToBr>
                    <a:lnBlToTr>
                      <a:noFill/>
                    </a:lnBlToTr>
                    <a:solidFill>
                      <a:schemeClr val="bg2"/>
                    </a:solidFill>
                  </a:tcPr>
                </a:tc>
                <a:extLst>
                  <a:ext uri="{0D108BD9-81ED-4DB2-BD59-A6C34878D82A}">
                    <a16:rowId xmlns:a16="http://schemas.microsoft.com/office/drawing/2014/main" val="10004"/>
                  </a:ext>
                </a:extLst>
              </a:tr>
              <a:tr h="37968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173156"/>
                          </a:solidFill>
                          <a:effectLst/>
                          <a:latin typeface="Arial Narrow"/>
                          <a:ea typeface="Arial Narrow" pitchFamily="-109" charset="0"/>
                          <a:cs typeface="Arial Narrow"/>
                        </a:rPr>
                        <a:t>Chronic kidney disease</a:t>
                      </a:r>
                    </a:p>
                  </a:txBody>
                  <a:tcPr marL="83127" marR="83127" marT="46781" marB="4678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594C46"/>
                          </a:solidFill>
                          <a:effectLst/>
                          <a:latin typeface="Arial Narrow"/>
                          <a:ea typeface="Arial Narrow" pitchFamily="-109" charset="0"/>
                          <a:cs typeface="Arial Narrow"/>
                        </a:rPr>
                        <a:t>42%</a:t>
                      </a:r>
                    </a:p>
                  </a:txBody>
                  <a:tcPr marL="83127" marR="83127" marT="46781" marB="46781"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594C46"/>
                          </a:solidFill>
                          <a:effectLst/>
                          <a:latin typeface="Arial Narrow"/>
                          <a:ea typeface="Arial Narrow" pitchFamily="-109" charset="0"/>
                          <a:cs typeface="Arial Narrow"/>
                        </a:rPr>
                        <a:t>86%</a:t>
                      </a:r>
                    </a:p>
                  </a:txBody>
                  <a:tcPr marL="83127" marR="83127" marT="46781" marB="4678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40410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173156"/>
                          </a:solidFill>
                          <a:effectLst/>
                          <a:latin typeface="Arial Narrow"/>
                          <a:ea typeface="Arial Narrow" pitchFamily="-109" charset="0"/>
                          <a:cs typeface="Arial Narrow"/>
                        </a:rPr>
                        <a:t>End stage kidney disease</a:t>
                      </a:r>
                    </a:p>
                  </a:txBody>
                  <a:tcPr marL="83127" marR="83127" marT="46781" marB="46781" horzOverflow="overflow">
                    <a:lnL>
                      <a:noFill/>
                    </a:lnL>
                    <a:lnR>
                      <a:noFill/>
                    </a:lnR>
                    <a:lnT>
                      <a:noFill/>
                    </a:lnT>
                    <a:lnB>
                      <a:noFill/>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594C46"/>
                          </a:solidFill>
                          <a:effectLst/>
                          <a:latin typeface="Arial Narrow"/>
                          <a:ea typeface="Arial Narrow" pitchFamily="-109" charset="0"/>
                          <a:cs typeface="Arial Narrow"/>
                        </a:rPr>
                        <a:t>13%</a:t>
                      </a:r>
                    </a:p>
                  </a:txBody>
                  <a:tcPr marL="83127" marR="83127" marT="46781" marB="46781"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594C46"/>
                          </a:solidFill>
                          <a:effectLst/>
                          <a:latin typeface="Arial Narrow"/>
                          <a:ea typeface="Arial Narrow" pitchFamily="-109" charset="0"/>
                          <a:cs typeface="Arial Narrow"/>
                        </a:rPr>
                        <a:t>29%</a:t>
                      </a:r>
                    </a:p>
                  </a:txBody>
                  <a:tcPr marL="83127" marR="83127" marT="46781" marB="46781" anchor="ctr" horzOverflow="overflow">
                    <a:lnL>
                      <a:noFill/>
                    </a:lnL>
                    <a:lnR>
                      <a:noFill/>
                    </a:lnR>
                    <a:lnT>
                      <a:noFill/>
                    </a:lnT>
                    <a:lnB>
                      <a:noFill/>
                    </a:lnB>
                    <a:lnTlToBr>
                      <a:noFill/>
                    </a:lnTlToBr>
                    <a:lnBlToTr>
                      <a:noFill/>
                    </a:lnBlToTr>
                    <a:solidFill>
                      <a:schemeClr val="bg2"/>
                    </a:solidFill>
                  </a:tcPr>
                </a:tc>
                <a:extLst>
                  <a:ext uri="{0D108BD9-81ED-4DB2-BD59-A6C34878D82A}">
                    <a16:rowId xmlns:a16="http://schemas.microsoft.com/office/drawing/2014/main" val="10006"/>
                  </a:ext>
                </a:extLst>
              </a:tr>
              <a:tr h="37968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173156"/>
                          </a:solidFill>
                          <a:effectLst/>
                          <a:latin typeface="Arial Narrow"/>
                          <a:ea typeface="Arial Narrow" pitchFamily="-109" charset="0"/>
                          <a:cs typeface="Arial Narrow"/>
                        </a:rPr>
                        <a:t>Growth issues</a:t>
                      </a:r>
                    </a:p>
                  </a:txBody>
                  <a:tcPr marL="83127" marR="83127" marT="46781" marB="4678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594C46"/>
                          </a:solidFill>
                          <a:effectLst/>
                          <a:latin typeface="Arial Narrow"/>
                          <a:ea typeface="Arial Narrow" pitchFamily="-109" charset="0"/>
                          <a:cs typeface="Arial Narrow"/>
                        </a:rPr>
                        <a:t>24%</a:t>
                      </a:r>
                    </a:p>
                  </a:txBody>
                  <a:tcPr marL="83127" marR="83127" marT="46781" marB="46781"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594C46"/>
                          </a:solidFill>
                          <a:effectLst/>
                          <a:latin typeface="Arial Narrow"/>
                          <a:ea typeface="Arial Narrow" pitchFamily="-109" charset="0"/>
                          <a:cs typeface="Arial Narrow"/>
                        </a:rPr>
                        <a:t>16%</a:t>
                      </a:r>
                    </a:p>
                  </a:txBody>
                  <a:tcPr marL="83127" marR="83127" marT="46781" marB="4678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7968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173156"/>
                          </a:solidFill>
                          <a:effectLst/>
                          <a:latin typeface="Arial Narrow"/>
                          <a:ea typeface="Arial Narrow" pitchFamily="-109" charset="0"/>
                          <a:cs typeface="Arial Narrow"/>
                        </a:rPr>
                        <a:t>Chronic lung disease</a:t>
                      </a:r>
                    </a:p>
                  </a:txBody>
                  <a:tcPr marL="83127" marR="83127" marT="46781" marB="46781" horzOverflow="overflow">
                    <a:lnL>
                      <a:noFill/>
                    </a:lnL>
                    <a:lnR>
                      <a:noFill/>
                    </a:lnR>
                    <a:lnT>
                      <a:noFill/>
                    </a:lnT>
                    <a:lnB>
                      <a:noFill/>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594C46"/>
                          </a:solidFill>
                          <a:effectLst/>
                          <a:latin typeface="Arial Narrow"/>
                          <a:ea typeface="Arial Narrow" pitchFamily="-109" charset="0"/>
                          <a:cs typeface="Arial Narrow"/>
                        </a:rPr>
                        <a:t>12%</a:t>
                      </a:r>
                    </a:p>
                  </a:txBody>
                  <a:tcPr marL="83127" marR="83127" marT="46781" marB="46781" anchor="ctr" horzOverflow="overflow">
                    <a:lnL>
                      <a:noFill/>
                    </a:lnL>
                    <a:lnR>
                      <a:noFill/>
                    </a:lnR>
                    <a:lnT>
                      <a:noFill/>
                    </a:lnT>
                    <a:lnB>
                      <a:noFill/>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594C46"/>
                          </a:solidFill>
                          <a:effectLst/>
                          <a:latin typeface="Arial Narrow"/>
                          <a:ea typeface="Arial Narrow" pitchFamily="-109" charset="0"/>
                          <a:cs typeface="Arial Narrow"/>
                        </a:rPr>
                        <a:t>Not reported</a:t>
                      </a:r>
                    </a:p>
                  </a:txBody>
                  <a:tcPr marL="83127" marR="83127" marT="46781" marB="46781" anchor="ctr" horzOverflow="overflow">
                    <a:lnL>
                      <a:noFill/>
                    </a:lnL>
                    <a:lnR>
                      <a:noFill/>
                    </a:lnR>
                    <a:lnT>
                      <a:noFill/>
                    </a:lnT>
                    <a:lnB>
                      <a:noFill/>
                    </a:lnB>
                    <a:lnTlToBr>
                      <a:noFill/>
                    </a:lnTlToBr>
                    <a:lnBlToTr>
                      <a:noFill/>
                    </a:lnBlToTr>
                    <a:solidFill>
                      <a:schemeClr val="bg2"/>
                    </a:solidFill>
                  </a:tcPr>
                </a:tc>
                <a:extLst>
                  <a:ext uri="{0D108BD9-81ED-4DB2-BD59-A6C34878D82A}">
                    <a16:rowId xmlns:a16="http://schemas.microsoft.com/office/drawing/2014/main" val="10008"/>
                  </a:ext>
                </a:extLst>
              </a:tr>
              <a:tr h="37968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173156"/>
                          </a:solidFill>
                          <a:effectLst/>
                          <a:latin typeface="Arial Narrow"/>
                          <a:ea typeface="Arial Narrow" pitchFamily="-109" charset="0"/>
                          <a:cs typeface="Arial Narrow"/>
                        </a:rPr>
                        <a:t>Portal hypertension (due to liver disease)</a:t>
                      </a:r>
                    </a:p>
                  </a:txBody>
                  <a:tcPr marL="83127" marR="83127" marT="46781" marB="46781"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594C46"/>
                          </a:solidFill>
                          <a:effectLst/>
                          <a:latin typeface="Arial Narrow"/>
                          <a:ea typeface="Arial Narrow" pitchFamily="-109" charset="0"/>
                          <a:cs typeface="Arial Narrow"/>
                        </a:rPr>
                        <a:t>15%</a:t>
                      </a:r>
                    </a:p>
                  </a:txBody>
                  <a:tcPr marL="83127" marR="83127" marT="46781" marB="46781"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594C46"/>
                          </a:solidFill>
                          <a:effectLst/>
                          <a:latin typeface="Arial Narrow"/>
                          <a:ea typeface="Arial Narrow" pitchFamily="-109" charset="0"/>
                          <a:cs typeface="Arial Narrow"/>
                        </a:rPr>
                        <a:t>44%</a:t>
                      </a:r>
                    </a:p>
                  </a:txBody>
                  <a:tcPr marL="83127" marR="83127" marT="46781" marB="4678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37968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173156"/>
                          </a:solidFill>
                          <a:effectLst/>
                          <a:latin typeface="Arial Narrow"/>
                          <a:ea typeface="Arial Narrow" pitchFamily="-109" charset="0"/>
                          <a:cs typeface="Arial Narrow"/>
                        </a:rPr>
                        <a:t>1-yr survival	</a:t>
                      </a:r>
                    </a:p>
                  </a:txBody>
                  <a:tcPr marL="83127" marR="83127" marT="46781" marB="4678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594C46"/>
                          </a:solidFill>
                          <a:effectLst/>
                          <a:latin typeface="Arial Narrow"/>
                          <a:ea typeface="Arial Narrow" pitchFamily="-109" charset="0"/>
                          <a:cs typeface="Arial Narrow"/>
                        </a:rPr>
                        <a:t>92%</a:t>
                      </a:r>
                    </a:p>
                  </a:txBody>
                  <a:tcPr marL="83127" marR="83127" marT="46781" marB="46781"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594C46"/>
                          </a:solidFill>
                          <a:effectLst/>
                          <a:latin typeface="Arial Narrow"/>
                          <a:ea typeface="Arial Narrow" pitchFamily="-109" charset="0"/>
                          <a:cs typeface="Arial Narrow"/>
                        </a:rPr>
                        <a:t>85%</a:t>
                      </a:r>
                    </a:p>
                  </a:txBody>
                  <a:tcPr marL="83127" marR="83127" marT="46781" marB="46781"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10"/>
                  </a:ext>
                </a:extLst>
              </a:tr>
            </a:tbl>
          </a:graphicData>
        </a:graphic>
      </p:graphicFrame>
      <p:sp>
        <p:nvSpPr>
          <p:cNvPr id="5" name="Rectangle 4">
            <a:extLst>
              <a:ext uri="{FF2B5EF4-FFF2-40B4-BE49-F238E27FC236}">
                <a16:creationId xmlns:a16="http://schemas.microsoft.com/office/drawing/2014/main" id="{129A8AF0-D304-3846-8540-46A5C44B8707}"/>
              </a:ext>
            </a:extLst>
          </p:cNvPr>
          <p:cNvSpPr>
            <a:spLocks noChangeArrowheads="1"/>
          </p:cNvSpPr>
          <p:nvPr/>
        </p:nvSpPr>
        <p:spPr bwMode="auto">
          <a:xfrm>
            <a:off x="838200" y="704740"/>
            <a:ext cx="9697720" cy="646331"/>
          </a:xfrm>
          <a:prstGeom prst="rect">
            <a:avLst/>
          </a:prstGeom>
          <a:noFill/>
          <a:ln w="12700">
            <a:noFill/>
            <a:miter lim="800000"/>
            <a:headEnd/>
            <a:tailEnd/>
          </a:ln>
        </p:spPr>
        <p:txBody>
          <a:bodyPr wrap="square">
            <a:prstTxWarp prst="textNoShape">
              <a:avLst/>
            </a:prstTxWarp>
            <a:spAutoFit/>
          </a:bodyPr>
          <a:lstStyle/>
          <a:p>
            <a:pPr eaLnBrk="0" hangingPunct="0"/>
            <a:r>
              <a:rPr lang="en-US" sz="3600" b="1" dirty="0">
                <a:solidFill>
                  <a:srgbClr val="162E52"/>
                </a:solidFill>
                <a:latin typeface="Arial Narrow" charset="0"/>
              </a:rPr>
              <a:t>ARPKD: Clinical management considerations</a:t>
            </a:r>
          </a:p>
        </p:txBody>
      </p:sp>
    </p:spTree>
    <p:extLst>
      <p:ext uri="{BB962C8B-B14F-4D97-AF65-F5344CB8AC3E}">
        <p14:creationId xmlns:p14="http://schemas.microsoft.com/office/powerpoint/2010/main" val="957848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85656" y="3630234"/>
            <a:ext cx="184666" cy="369332"/>
          </a:xfrm>
          <a:prstGeom prst="rect">
            <a:avLst/>
          </a:prstGeom>
          <a:noFill/>
        </p:spPr>
        <p:txBody>
          <a:bodyPr wrap="none" rtlCol="0">
            <a:spAutoFit/>
          </a:bodyPr>
          <a:lstStyle/>
          <a:p>
            <a:endParaRPr lang="en-US" dirty="0"/>
          </a:p>
        </p:txBody>
      </p:sp>
      <p:sp>
        <p:nvSpPr>
          <p:cNvPr id="5" name="Rectangle 4">
            <a:extLst>
              <a:ext uri="{FF2B5EF4-FFF2-40B4-BE49-F238E27FC236}">
                <a16:creationId xmlns:a16="http://schemas.microsoft.com/office/drawing/2014/main" id="{2DE430A5-6DAF-4B45-B820-C328200C889C}"/>
              </a:ext>
            </a:extLst>
          </p:cNvPr>
          <p:cNvSpPr>
            <a:spLocks noChangeArrowheads="1"/>
          </p:cNvSpPr>
          <p:nvPr/>
        </p:nvSpPr>
        <p:spPr bwMode="auto">
          <a:xfrm>
            <a:off x="838200" y="704740"/>
            <a:ext cx="9697720" cy="646331"/>
          </a:xfrm>
          <a:prstGeom prst="rect">
            <a:avLst/>
          </a:prstGeom>
          <a:noFill/>
          <a:ln w="12700">
            <a:noFill/>
            <a:miter lim="800000"/>
            <a:headEnd/>
            <a:tailEnd/>
          </a:ln>
        </p:spPr>
        <p:txBody>
          <a:bodyPr wrap="square">
            <a:prstTxWarp prst="textNoShape">
              <a:avLst/>
            </a:prstTxWarp>
            <a:spAutoFit/>
          </a:bodyPr>
          <a:lstStyle/>
          <a:p>
            <a:r>
              <a:rPr lang="en-US" sz="3600" b="1" dirty="0">
                <a:solidFill>
                  <a:srgbClr val="173156"/>
                </a:solidFill>
                <a:latin typeface="Arial Narrow" pitchFamily="-111" charset="0"/>
                <a:ea typeface="Arial Narrow" pitchFamily="-111" charset="0"/>
                <a:cs typeface="Arial Narrow" pitchFamily="-111" charset="0"/>
              </a:rPr>
              <a:t>ARPKD: Other considerations</a:t>
            </a:r>
          </a:p>
        </p:txBody>
      </p:sp>
      <p:sp>
        <p:nvSpPr>
          <p:cNvPr id="2" name="Rectangle 4">
            <a:extLst>
              <a:ext uri="{FF2B5EF4-FFF2-40B4-BE49-F238E27FC236}">
                <a16:creationId xmlns:a16="http://schemas.microsoft.com/office/drawing/2014/main" id="{036F5568-328A-35EE-01A1-1B997266C3C2}"/>
              </a:ext>
            </a:extLst>
          </p:cNvPr>
          <p:cNvSpPr>
            <a:spLocks noChangeArrowheads="1"/>
          </p:cNvSpPr>
          <p:nvPr/>
        </p:nvSpPr>
        <p:spPr bwMode="auto">
          <a:xfrm>
            <a:off x="1238731" y="2013228"/>
            <a:ext cx="8504358" cy="3508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p>
            <a:pPr marL="342900" indent="-342900">
              <a:spcAft>
                <a:spcPts val="600"/>
              </a:spcAft>
              <a:buFont typeface="Arial" panose="020B0604020202020204" pitchFamily="34" charset="0"/>
              <a:buChar char="•"/>
            </a:pPr>
            <a:r>
              <a:rPr lang="en-US" sz="3200" dirty="0">
                <a:solidFill>
                  <a:srgbClr val="152C4F"/>
                </a:solidFill>
                <a:latin typeface="Arial Narrow" panose="020B0604020202020204" pitchFamily="34" charset="0"/>
                <a:cs typeface="Arial Narrow" panose="020B0604020202020204" pitchFamily="34" charset="0"/>
              </a:rPr>
              <a:t>Genetic </a:t>
            </a:r>
            <a:r>
              <a:rPr lang="en-US" sz="3200" dirty="0">
                <a:solidFill>
                  <a:srgbClr val="152C51"/>
                </a:solidFill>
                <a:latin typeface="Arial Narrow" panose="020B0604020202020204" pitchFamily="34" charset="0"/>
                <a:cs typeface="Arial Narrow" panose="020B0604020202020204" pitchFamily="34" charset="0"/>
              </a:rPr>
              <a:t>testing</a:t>
            </a:r>
          </a:p>
          <a:p>
            <a:pPr marL="800100" lvl="1" indent="-342900">
              <a:spcAft>
                <a:spcPts val="600"/>
              </a:spcAft>
              <a:buFont typeface="Arial" panose="020B0604020202020204" pitchFamily="34" charset="0"/>
              <a:buChar char="•"/>
            </a:pPr>
            <a:r>
              <a:rPr lang="en-US" sz="2800" dirty="0">
                <a:solidFill>
                  <a:srgbClr val="5A4D49"/>
                </a:solidFill>
                <a:latin typeface="Arial Narrow" panose="020B0604020202020204" pitchFamily="34" charset="0"/>
                <a:cs typeface="Arial Narrow" panose="020B0604020202020204" pitchFamily="34" charset="0"/>
              </a:rPr>
              <a:t>Affected child</a:t>
            </a:r>
          </a:p>
          <a:p>
            <a:pPr marL="800100" lvl="1" indent="-342900">
              <a:buFont typeface="Arial" panose="020B0604020202020204" pitchFamily="34" charset="0"/>
              <a:buChar char="•"/>
            </a:pPr>
            <a:r>
              <a:rPr lang="en-US" sz="2800" dirty="0">
                <a:solidFill>
                  <a:srgbClr val="5A4D49"/>
                </a:solidFill>
                <a:latin typeface="Arial Narrow" panose="020B0604020202020204" pitchFamily="34" charset="0"/>
                <a:cs typeface="Arial Narrow" panose="020B0604020202020204" pitchFamily="34" charset="0"/>
              </a:rPr>
              <a:t>Siblings</a:t>
            </a:r>
          </a:p>
          <a:p>
            <a:endParaRPr lang="en-US" sz="2800" dirty="0">
              <a:solidFill>
                <a:srgbClr val="162E52"/>
              </a:solidFill>
              <a:latin typeface="Arial Narrow" panose="020B0604020202020204" pitchFamily="34" charset="0"/>
              <a:cs typeface="Arial Narrow" panose="020B0604020202020204" pitchFamily="34" charset="0"/>
            </a:endParaRPr>
          </a:p>
          <a:p>
            <a:pPr marL="342900" indent="-342900">
              <a:buFont typeface="Arial" panose="020B0604020202020204" pitchFamily="34" charset="0"/>
              <a:buChar char="•"/>
            </a:pPr>
            <a:r>
              <a:rPr lang="en-US" sz="3200" dirty="0">
                <a:solidFill>
                  <a:srgbClr val="152C51"/>
                </a:solidFill>
                <a:latin typeface="Arial Narrow" panose="020B0604020202020204" pitchFamily="34" charset="0"/>
                <a:cs typeface="Arial Narrow" panose="020B0604020202020204" pitchFamily="34" charset="0"/>
              </a:rPr>
              <a:t>Supporting your child</a:t>
            </a:r>
          </a:p>
          <a:p>
            <a:pPr marL="342900" indent="-342900">
              <a:buFont typeface="Arial" panose="020B0604020202020204" pitchFamily="34" charset="0"/>
              <a:buChar char="•"/>
            </a:pPr>
            <a:endParaRPr lang="en-US" sz="3200" dirty="0">
              <a:solidFill>
                <a:srgbClr val="152C51"/>
              </a:solidFill>
              <a:latin typeface="Arial Narrow" panose="020B0604020202020204" pitchFamily="34" charset="0"/>
              <a:cs typeface="Arial Narrow" panose="020B0604020202020204" pitchFamily="34" charset="0"/>
            </a:endParaRPr>
          </a:p>
          <a:p>
            <a:pPr marL="342900" indent="-342900">
              <a:buFont typeface="Arial" panose="020B0604020202020204" pitchFamily="34" charset="0"/>
              <a:buChar char="•"/>
            </a:pPr>
            <a:r>
              <a:rPr lang="en-US" sz="3200" dirty="0">
                <a:solidFill>
                  <a:srgbClr val="152C51"/>
                </a:solidFill>
                <a:latin typeface="Arial Narrow" panose="020B0604020202020204" pitchFamily="34" charset="0"/>
                <a:cs typeface="Arial Narrow" panose="020B0604020202020204" pitchFamily="34" charset="0"/>
              </a:rPr>
              <a:t>Supporting the family</a:t>
            </a:r>
          </a:p>
        </p:txBody>
      </p:sp>
    </p:spTree>
    <p:extLst>
      <p:ext uri="{BB962C8B-B14F-4D97-AF65-F5344CB8AC3E}">
        <p14:creationId xmlns:p14="http://schemas.microsoft.com/office/powerpoint/2010/main" val="350722148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434415-1BC1-E282-7E7C-0CDD35235F8B}"/>
              </a:ext>
            </a:extLst>
          </p:cNvPr>
          <p:cNvSpPr>
            <a:spLocks noChangeArrowheads="1"/>
          </p:cNvSpPr>
          <p:nvPr/>
        </p:nvSpPr>
        <p:spPr bwMode="auto">
          <a:xfrm>
            <a:off x="838200" y="704740"/>
            <a:ext cx="10250214" cy="646331"/>
          </a:xfrm>
          <a:prstGeom prst="rect">
            <a:avLst/>
          </a:prstGeom>
          <a:noFill/>
          <a:ln w="12700">
            <a:noFill/>
            <a:miter lim="800000"/>
            <a:headEnd/>
            <a:tailEnd/>
          </a:ln>
        </p:spPr>
        <p:txBody>
          <a:bodyPr wrap="square">
            <a:prstTxWarp prst="textNoShape">
              <a:avLst/>
            </a:prstTxWarp>
            <a:spAutoFit/>
          </a:bodyPr>
          <a:lstStyle/>
          <a:p>
            <a:r>
              <a:rPr lang="en-US" sz="3600" b="1" dirty="0">
                <a:solidFill>
                  <a:srgbClr val="173156"/>
                </a:solidFill>
                <a:latin typeface="Arial Narrow" pitchFamily="-111" charset="0"/>
                <a:ea typeface="Arial Narrow" pitchFamily="-111" charset="0"/>
                <a:cs typeface="Arial Narrow" pitchFamily="-111" charset="0"/>
              </a:rPr>
              <a:t>PKD: Considering research participation for your child</a:t>
            </a:r>
          </a:p>
        </p:txBody>
      </p:sp>
      <p:graphicFrame>
        <p:nvGraphicFramePr>
          <p:cNvPr id="6" name="Table 2">
            <a:extLst>
              <a:ext uri="{FF2B5EF4-FFF2-40B4-BE49-F238E27FC236}">
                <a16:creationId xmlns:a16="http://schemas.microsoft.com/office/drawing/2014/main" id="{A464F6A5-3B4A-024A-C925-9A227255323B}"/>
              </a:ext>
            </a:extLst>
          </p:cNvPr>
          <p:cNvGraphicFramePr>
            <a:graphicFrameLocks noGrp="1"/>
          </p:cNvGraphicFramePr>
          <p:nvPr>
            <p:extLst>
              <p:ext uri="{D42A27DB-BD31-4B8C-83A1-F6EECF244321}">
                <p14:modId xmlns:p14="http://schemas.microsoft.com/office/powerpoint/2010/main" val="4073516632"/>
              </p:ext>
            </p:extLst>
          </p:nvPr>
        </p:nvGraphicFramePr>
        <p:xfrm>
          <a:off x="1025413" y="1870841"/>
          <a:ext cx="10250214" cy="3984841"/>
        </p:xfrm>
        <a:graphic>
          <a:graphicData uri="http://schemas.openxmlformats.org/drawingml/2006/table">
            <a:tbl>
              <a:tblPr firstRow="1" bandRow="1">
                <a:tableStyleId>{5C22544A-7EE6-4342-B048-85BDC9FD1C3A}</a:tableStyleId>
              </a:tblPr>
              <a:tblGrid>
                <a:gridCol w="4815569">
                  <a:extLst>
                    <a:ext uri="{9D8B030D-6E8A-4147-A177-3AD203B41FA5}">
                      <a16:colId xmlns:a16="http://schemas.microsoft.com/office/drawing/2014/main" val="3486210481"/>
                    </a:ext>
                  </a:extLst>
                </a:gridCol>
                <a:gridCol w="5434645">
                  <a:extLst>
                    <a:ext uri="{9D8B030D-6E8A-4147-A177-3AD203B41FA5}">
                      <a16:colId xmlns:a16="http://schemas.microsoft.com/office/drawing/2014/main" val="2794025879"/>
                    </a:ext>
                  </a:extLst>
                </a:gridCol>
              </a:tblGrid>
              <a:tr h="533687">
                <a:tc>
                  <a:txBody>
                    <a:bodyPr/>
                    <a:lstStyle/>
                    <a:p>
                      <a:pPr marL="0" marR="0" lvl="0" indent="0" algn="l" defTabSz="457192" rtl="0" eaLnBrk="1" fontAlgn="auto" latinLnBrk="0" hangingPunct="1">
                        <a:lnSpc>
                          <a:spcPct val="100000"/>
                        </a:lnSpc>
                        <a:spcBef>
                          <a:spcPts val="0"/>
                        </a:spcBef>
                        <a:spcAft>
                          <a:spcPts val="0"/>
                        </a:spcAft>
                        <a:buClrTx/>
                        <a:buSzTx/>
                        <a:buFontTx/>
                        <a:buNone/>
                        <a:tabLst/>
                        <a:defRPr/>
                      </a:pPr>
                      <a:r>
                        <a:rPr lang="en-US" sz="3200" b="1" i="0" dirty="0">
                          <a:solidFill>
                            <a:srgbClr val="142C52"/>
                          </a:solidFill>
                          <a:latin typeface="Arial Narrow" panose="020B0604020202020204" pitchFamily="34" charset="0"/>
                          <a:ea typeface="Arial Narrow" charset="0"/>
                          <a:cs typeface="Arial Narrow" panose="020B0604020202020204" pitchFamily="34" charset="0"/>
                        </a:rPr>
                        <a:t>Advancing knowledge</a:t>
                      </a: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3200" b="1" i="0" dirty="0">
                          <a:solidFill>
                            <a:srgbClr val="142C52"/>
                          </a:solidFill>
                          <a:latin typeface="Arial Narrow" panose="020B0604020202020204" pitchFamily="34" charset="0"/>
                          <a:cs typeface="Arial Narrow" panose="020B0604020202020204" pitchFamily="34" charset="0"/>
                        </a:rPr>
                        <a:t>Status in 2023</a:t>
                      </a:r>
                    </a:p>
                  </a:txBody>
                  <a:tcPr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34495957"/>
                  </a:ext>
                </a:extLst>
              </a:tr>
              <a:tr h="723481">
                <a:tc>
                  <a:txBody>
                    <a:bodyPr/>
                    <a:lstStyle/>
                    <a:p>
                      <a:pPr marL="0" marR="0" lvl="0" indent="0" algn="l" defTabSz="457192" rtl="0" eaLnBrk="1" fontAlgn="auto" latinLnBrk="0" hangingPunct="1">
                        <a:lnSpc>
                          <a:spcPct val="100000"/>
                        </a:lnSpc>
                        <a:spcBef>
                          <a:spcPts val="0"/>
                        </a:spcBef>
                        <a:spcAft>
                          <a:spcPts val="0"/>
                        </a:spcAft>
                        <a:buClrTx/>
                        <a:buSzTx/>
                        <a:buFontTx/>
                        <a:buNone/>
                        <a:tabLst/>
                        <a:defRPr/>
                      </a:pPr>
                      <a:r>
                        <a:rPr lang="en-US" sz="2400" b="0" i="0" dirty="0">
                          <a:solidFill>
                            <a:srgbClr val="5A4D48"/>
                          </a:solidFill>
                          <a:latin typeface="Arial Narrow" panose="020B0604020202020204" pitchFamily="34" charset="0"/>
                          <a:ea typeface="Arial Narrow" charset="0"/>
                          <a:cs typeface="Arial Narrow" panose="020B0604020202020204" pitchFamily="34" charset="0"/>
                        </a:rPr>
                        <a:t>Research-ready patient cohorts</a:t>
                      </a: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spcAft>
                          <a:spcPts val="600"/>
                        </a:spcAft>
                      </a:pPr>
                      <a:r>
                        <a:rPr lang="en-US" sz="2400" b="0" i="0" dirty="0">
                          <a:solidFill>
                            <a:srgbClr val="5A4D48"/>
                          </a:solidFill>
                          <a:latin typeface="Arial Narrow" panose="020B0604020202020204" pitchFamily="34" charset="0"/>
                          <a:cs typeface="Arial Narrow" panose="020B0604020202020204" pitchFamily="34" charset="0"/>
                        </a:rPr>
                        <a:t>Databases: </a:t>
                      </a:r>
                    </a:p>
                    <a:p>
                      <a:pPr marL="457200" indent="0">
                        <a:spcAft>
                          <a:spcPts val="600"/>
                        </a:spcAft>
                        <a:tabLst/>
                      </a:pPr>
                      <a:r>
                        <a:rPr lang="en-US" sz="2400" b="0" i="0" dirty="0">
                          <a:solidFill>
                            <a:srgbClr val="5A4D48"/>
                          </a:solidFill>
                          <a:latin typeface="Arial Narrow" panose="020B0604020202020204" pitchFamily="34" charset="0"/>
                          <a:cs typeface="Arial Narrow" panose="020B0604020202020204" pitchFamily="34" charset="0"/>
                        </a:rPr>
                        <a:t>ARPKD: US/European</a:t>
                      </a:r>
                    </a:p>
                    <a:p>
                      <a:pPr marL="457200" indent="0">
                        <a:tabLst/>
                      </a:pPr>
                      <a:r>
                        <a:rPr lang="en-US" sz="2400" b="0" i="0" dirty="0">
                          <a:solidFill>
                            <a:srgbClr val="5A4D48"/>
                          </a:solidFill>
                          <a:latin typeface="Arial Narrow" panose="020B0604020202020204" pitchFamily="34" charset="0"/>
                          <a:cs typeface="Arial Narrow" panose="020B0604020202020204" pitchFamily="34" charset="0"/>
                        </a:rPr>
                        <a:t>ADPKD: Global</a:t>
                      </a:r>
                    </a:p>
                  </a:txBody>
                  <a:tcPr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9410064"/>
                  </a:ext>
                </a:extLst>
              </a:tr>
              <a:tr h="723481">
                <a:tc>
                  <a:txBody>
                    <a:bodyPr/>
                    <a:lstStyle/>
                    <a:p>
                      <a:pPr marL="0" marR="0" lvl="0" indent="0" algn="l" defTabSz="457192" rtl="0" eaLnBrk="1" fontAlgn="auto" latinLnBrk="0" hangingPunct="1">
                        <a:lnSpc>
                          <a:spcPct val="100000"/>
                        </a:lnSpc>
                        <a:spcBef>
                          <a:spcPts val="0"/>
                        </a:spcBef>
                        <a:spcAft>
                          <a:spcPts val="0"/>
                        </a:spcAft>
                        <a:buClrTx/>
                        <a:buSzTx/>
                        <a:buFontTx/>
                        <a:buNone/>
                        <a:tabLst/>
                        <a:defRPr/>
                      </a:pPr>
                      <a:r>
                        <a:rPr lang="en-US" sz="2400" b="0" i="0" dirty="0">
                          <a:solidFill>
                            <a:srgbClr val="5A4D48"/>
                          </a:solidFill>
                          <a:latin typeface="Arial Narrow" panose="020B0604020202020204" pitchFamily="34" charset="0"/>
                          <a:ea typeface="Arial Narrow" charset="0"/>
                          <a:cs typeface="Arial Narrow" panose="020B0604020202020204" pitchFamily="34" charset="0"/>
                        </a:rPr>
                        <a:t>Biomarkers of disease progression</a:t>
                      </a: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en-US" sz="2400" b="0" i="0" dirty="0">
                          <a:solidFill>
                            <a:srgbClr val="5A4D48"/>
                          </a:solidFill>
                          <a:latin typeface="Arial Narrow" panose="020B0604020202020204" pitchFamily="34" charset="0"/>
                          <a:cs typeface="Arial Narrow" panose="020B0604020202020204" pitchFamily="34" charset="0"/>
                        </a:rPr>
                        <a:t>Clinical, biochemical, genetic, imaging</a:t>
                      </a:r>
                    </a:p>
                  </a:txBody>
                  <a:tcPr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4828210"/>
                  </a:ext>
                </a:extLst>
              </a:tr>
              <a:tr h="723481">
                <a:tc>
                  <a:txBody>
                    <a:bodyPr/>
                    <a:lstStyle/>
                    <a:p>
                      <a:pPr marL="0" marR="0" lvl="0" indent="0" algn="l" defTabSz="457192" rtl="0" eaLnBrk="1" fontAlgn="auto" latinLnBrk="0" hangingPunct="1">
                        <a:lnSpc>
                          <a:spcPct val="100000"/>
                        </a:lnSpc>
                        <a:spcBef>
                          <a:spcPts val="0"/>
                        </a:spcBef>
                        <a:spcAft>
                          <a:spcPts val="0"/>
                        </a:spcAft>
                        <a:buClrTx/>
                        <a:buSzTx/>
                        <a:buFontTx/>
                        <a:buNone/>
                        <a:tabLst/>
                        <a:defRPr/>
                      </a:pPr>
                      <a:r>
                        <a:rPr lang="en-US" sz="2400" b="0" i="0" dirty="0">
                          <a:solidFill>
                            <a:srgbClr val="5A4D48"/>
                          </a:solidFill>
                          <a:latin typeface="Arial Narrow" panose="020B0604020202020204" pitchFamily="34" charset="0"/>
                          <a:ea typeface="Arial Narrow" charset="0"/>
                          <a:cs typeface="Arial Narrow" panose="020B0604020202020204" pitchFamily="34" charset="0"/>
                        </a:rPr>
                        <a:t>Therapeutics</a:t>
                      </a:r>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2EB"/>
                    </a:solidFill>
                  </a:tcPr>
                </a:tc>
                <a:tc>
                  <a:txBody>
                    <a:bodyPr/>
                    <a:lstStyle/>
                    <a:p>
                      <a:pPr>
                        <a:spcAft>
                          <a:spcPts val="600"/>
                        </a:spcAft>
                      </a:pPr>
                      <a:r>
                        <a:rPr lang="en-US" sz="2400" b="0" i="0" dirty="0">
                          <a:solidFill>
                            <a:srgbClr val="5A4D48"/>
                          </a:solidFill>
                          <a:latin typeface="Arial Narrow" panose="020B0604020202020204" pitchFamily="34" charset="0"/>
                          <a:cs typeface="Arial Narrow" panose="020B0604020202020204" pitchFamily="34" charset="0"/>
                        </a:rPr>
                        <a:t>Clinical trials: drug-repurposing; novel agents</a:t>
                      </a:r>
                    </a:p>
                    <a:p>
                      <a:pPr marL="457200" indent="0">
                        <a:spcAft>
                          <a:spcPts val="600"/>
                        </a:spcAft>
                        <a:tabLst/>
                      </a:pPr>
                      <a:r>
                        <a:rPr lang="en-US" sz="2400" b="0" i="0" dirty="0">
                          <a:solidFill>
                            <a:srgbClr val="5A4D48"/>
                          </a:solidFill>
                          <a:latin typeface="Arial Narrow" panose="020B0604020202020204" pitchFamily="34" charset="0"/>
                          <a:cs typeface="Arial Narrow" panose="020B0604020202020204" pitchFamily="34" charset="0"/>
                        </a:rPr>
                        <a:t>Common pathways (PKD) </a:t>
                      </a:r>
                    </a:p>
                    <a:p>
                      <a:pPr marL="457200" indent="0">
                        <a:tabLst/>
                      </a:pPr>
                      <a:r>
                        <a:rPr lang="en-US" sz="2400" b="0" i="0" dirty="0">
                          <a:solidFill>
                            <a:srgbClr val="5A4D48"/>
                          </a:solidFill>
                          <a:latin typeface="Arial Narrow" panose="020B0604020202020204" pitchFamily="34" charset="0"/>
                          <a:cs typeface="Arial Narrow" panose="020B0604020202020204" pitchFamily="34" charset="0"/>
                        </a:rPr>
                        <a:t>Specific pathways (ARPKD)</a:t>
                      </a:r>
                    </a:p>
                  </a:txBody>
                  <a:tcPr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2EB"/>
                    </a:solidFill>
                  </a:tcPr>
                </a:tc>
                <a:extLst>
                  <a:ext uri="{0D108BD9-81ED-4DB2-BD59-A6C34878D82A}">
                    <a16:rowId xmlns:a16="http://schemas.microsoft.com/office/drawing/2014/main" val="719879835"/>
                  </a:ext>
                </a:extLst>
              </a:tr>
            </a:tbl>
          </a:graphicData>
        </a:graphic>
      </p:graphicFrame>
    </p:spTree>
    <p:extLst>
      <p:ext uri="{BB962C8B-B14F-4D97-AF65-F5344CB8AC3E}">
        <p14:creationId xmlns:p14="http://schemas.microsoft.com/office/powerpoint/2010/main" val="293678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E15DC6F-3B9C-9965-3AFA-89AFEB31A201}"/>
              </a:ext>
            </a:extLst>
          </p:cNvPr>
          <p:cNvSpPr txBox="1">
            <a:spLocks/>
          </p:cNvSpPr>
          <p:nvPr/>
        </p:nvSpPr>
        <p:spPr>
          <a:xfrm>
            <a:off x="990600" y="708859"/>
            <a:ext cx="10231271" cy="9701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Narrow" panose="020B0604020202020204" pitchFamily="34" charset="0"/>
                <a:cs typeface="Arial Narrow" panose="020B0604020202020204" pitchFamily="34" charset="0"/>
              </a:rPr>
              <a:t>Objectives</a:t>
            </a:r>
            <a:endParaRPr lang="en-US" sz="4000" b="1" dirty="0">
              <a:solidFill>
                <a:srgbClr val="002060"/>
              </a:solidFill>
              <a:latin typeface="Arial Narrow" panose="020B0604020202020204" pitchFamily="34" charset="0"/>
              <a:cs typeface="Arial Narrow" panose="020B0604020202020204" pitchFamily="34" charset="0"/>
            </a:endParaRPr>
          </a:p>
        </p:txBody>
      </p:sp>
      <p:sp>
        <p:nvSpPr>
          <p:cNvPr id="3" name="Rectangle 2">
            <a:extLst>
              <a:ext uri="{FF2B5EF4-FFF2-40B4-BE49-F238E27FC236}">
                <a16:creationId xmlns:a16="http://schemas.microsoft.com/office/drawing/2014/main" id="{37078A1F-B058-09EE-F27D-3916EFBC0A21}"/>
              </a:ext>
            </a:extLst>
          </p:cNvPr>
          <p:cNvSpPr/>
          <p:nvPr/>
        </p:nvSpPr>
        <p:spPr>
          <a:xfrm>
            <a:off x="1085193" y="2174810"/>
            <a:ext cx="9777663" cy="2739211"/>
          </a:xfrm>
          <a:prstGeom prst="rect">
            <a:avLst/>
          </a:prstGeom>
        </p:spPr>
        <p:txBody>
          <a:bodyPr wrap="square">
            <a:spAutoFit/>
          </a:bodyPr>
          <a:lstStyle/>
          <a:p>
            <a:pPr marL="457200" indent="-457200" algn="l" fontAlgn="base">
              <a:spcAft>
                <a:spcPts val="2400"/>
              </a:spcAft>
              <a:buFont typeface="Arial" panose="020B0604020202020204" pitchFamily="34" charset="0"/>
              <a:buChar char="•"/>
            </a:pPr>
            <a:r>
              <a:rPr lang="en-US" sz="2800" dirty="0">
                <a:solidFill>
                  <a:schemeClr val="bg1">
                    <a:lumMod val="75000"/>
                  </a:schemeClr>
                </a:solidFill>
                <a:effectLst/>
                <a:latin typeface="Arial Narrow" panose="020B0604020202020204" pitchFamily="34" charset="0"/>
                <a:cs typeface="Arial Narrow" panose="020B0604020202020204" pitchFamily="34" charset="0"/>
              </a:rPr>
              <a:t>The basics of PKD in children</a:t>
            </a:r>
          </a:p>
          <a:p>
            <a:pPr marL="457200" indent="-457200" algn="l" fontAlgn="base">
              <a:spcAft>
                <a:spcPts val="2400"/>
              </a:spcAft>
              <a:buFont typeface="Arial" panose="020B0604020202020204" pitchFamily="34" charset="0"/>
              <a:buChar char="•"/>
            </a:pPr>
            <a:r>
              <a:rPr lang="en-US" sz="2800" dirty="0">
                <a:solidFill>
                  <a:schemeClr val="bg1">
                    <a:lumMod val="75000"/>
                  </a:schemeClr>
                </a:solidFill>
                <a:latin typeface="Arial Narrow" panose="020B0604020202020204" pitchFamily="34" charset="0"/>
                <a:cs typeface="Arial Narrow" panose="020B0604020202020204" pitchFamily="34" charset="0"/>
              </a:rPr>
              <a:t>What to do after your child is diagnosed with PKD</a:t>
            </a:r>
            <a:endParaRPr lang="en-US" sz="2800" dirty="0">
              <a:solidFill>
                <a:schemeClr val="bg1">
                  <a:lumMod val="75000"/>
                </a:schemeClr>
              </a:solidFill>
              <a:effectLst/>
              <a:latin typeface="Arial Narrow" panose="020B0604020202020204" pitchFamily="34" charset="0"/>
              <a:cs typeface="Arial Narrow" panose="020B0604020202020204" pitchFamily="34" charset="0"/>
            </a:endParaRPr>
          </a:p>
          <a:p>
            <a:pPr marL="457200" indent="-457200" fontAlgn="base">
              <a:spcAft>
                <a:spcPts val="2400"/>
              </a:spcAft>
              <a:buFont typeface="Arial" panose="020B0604020202020204" pitchFamily="34" charset="0"/>
              <a:buChar char="•"/>
            </a:pPr>
            <a:r>
              <a:rPr lang="en-US" sz="2800" dirty="0">
                <a:solidFill>
                  <a:srgbClr val="221D59"/>
                </a:solidFill>
                <a:effectLst/>
                <a:latin typeface="Arial Narrow" panose="020B0604020202020204" pitchFamily="34" charset="0"/>
                <a:cs typeface="Arial Narrow" panose="020B0604020202020204" pitchFamily="34" charset="0"/>
              </a:rPr>
              <a:t>Nutritional needs and challenges for children with PKD</a:t>
            </a:r>
          </a:p>
          <a:p>
            <a:pPr marL="457200" indent="-457200" fontAlgn="base">
              <a:spcAft>
                <a:spcPts val="2400"/>
              </a:spcAft>
              <a:buFont typeface="Arial" panose="020B0604020202020204" pitchFamily="34" charset="0"/>
              <a:buChar char="•"/>
            </a:pPr>
            <a:r>
              <a:rPr lang="en-US" sz="2800" dirty="0">
                <a:solidFill>
                  <a:schemeClr val="bg1">
                    <a:lumMod val="75000"/>
                  </a:schemeClr>
                </a:solidFill>
                <a:effectLst/>
                <a:latin typeface="Arial Narrow" panose="020B0604020202020204" pitchFamily="34" charset="0"/>
                <a:cs typeface="Arial Narrow" panose="020B0604020202020204" pitchFamily="34" charset="0"/>
              </a:rPr>
              <a:t>Developing a healthcare team for your child</a:t>
            </a:r>
          </a:p>
        </p:txBody>
      </p:sp>
    </p:spTree>
    <p:extLst>
      <p:ext uri="{BB962C8B-B14F-4D97-AF65-F5344CB8AC3E}">
        <p14:creationId xmlns:p14="http://schemas.microsoft.com/office/powerpoint/2010/main" val="217547076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1892C8-17A3-C44A-8F9A-868BA0B96853}"/>
              </a:ext>
            </a:extLst>
          </p:cNvPr>
          <p:cNvSpPr txBox="1"/>
          <p:nvPr/>
        </p:nvSpPr>
        <p:spPr>
          <a:xfrm>
            <a:off x="8757920" y="6651413"/>
            <a:ext cx="184731" cy="369332"/>
          </a:xfrm>
          <a:prstGeom prst="rect">
            <a:avLst/>
          </a:prstGeom>
          <a:noFill/>
        </p:spPr>
        <p:txBody>
          <a:bodyPr wrap="none" rtlCol="0">
            <a:spAutoFit/>
          </a:bodyPr>
          <a:lstStyle/>
          <a:p>
            <a:endParaRPr lang="en-US" dirty="0"/>
          </a:p>
        </p:txBody>
      </p:sp>
      <p:sp>
        <p:nvSpPr>
          <p:cNvPr id="2" name="Title 3">
            <a:extLst>
              <a:ext uri="{FF2B5EF4-FFF2-40B4-BE49-F238E27FC236}">
                <a16:creationId xmlns:a16="http://schemas.microsoft.com/office/drawing/2014/main" id="{F255CCA9-4EB3-C478-0BD9-E48C665755B0}"/>
              </a:ext>
            </a:extLst>
          </p:cNvPr>
          <p:cNvSpPr txBox="1">
            <a:spLocks/>
          </p:cNvSpPr>
          <p:nvPr/>
        </p:nvSpPr>
        <p:spPr>
          <a:xfrm>
            <a:off x="990600" y="708859"/>
            <a:ext cx="10231271" cy="9701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Narrow" panose="020B0604020202020204" pitchFamily="34" charset="0"/>
                <a:cs typeface="Arial Narrow" panose="020B0604020202020204" pitchFamily="34" charset="0"/>
              </a:rPr>
              <a:t>PKD: Nutrition considerations for children</a:t>
            </a:r>
            <a:endParaRPr lang="en-US" sz="4000" b="1" dirty="0">
              <a:solidFill>
                <a:srgbClr val="002060"/>
              </a:solidFill>
              <a:latin typeface="Arial Narrow" panose="020B0604020202020204" pitchFamily="34" charset="0"/>
              <a:cs typeface="Arial Narrow" panose="020B0604020202020204" pitchFamily="34" charset="0"/>
            </a:endParaRPr>
          </a:p>
        </p:txBody>
      </p:sp>
      <p:sp>
        <p:nvSpPr>
          <p:cNvPr id="3" name="TextBox 2">
            <a:extLst>
              <a:ext uri="{FF2B5EF4-FFF2-40B4-BE49-F238E27FC236}">
                <a16:creationId xmlns:a16="http://schemas.microsoft.com/office/drawing/2014/main" id="{35E5D0F1-89BB-DDA6-B7B6-965CCB4B1C51}"/>
              </a:ext>
            </a:extLst>
          </p:cNvPr>
          <p:cNvSpPr txBox="1"/>
          <p:nvPr/>
        </p:nvSpPr>
        <p:spPr>
          <a:xfrm>
            <a:off x="990600" y="1889760"/>
            <a:ext cx="10231271" cy="4108817"/>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800" dirty="0">
                <a:latin typeface="Arial Narrow" panose="020B0604020202020204" pitchFamily="34" charset="0"/>
                <a:cs typeface="Arial Narrow" panose="020B0604020202020204" pitchFamily="34" charset="0"/>
              </a:rPr>
              <a:t>Limited research in children (ARPKD)</a:t>
            </a:r>
          </a:p>
          <a:p>
            <a:pPr marL="342900" indent="-342900">
              <a:spcAft>
                <a:spcPts val="600"/>
              </a:spcAft>
              <a:buFont typeface="Arial" panose="020B0604020202020204" pitchFamily="34" charset="0"/>
              <a:buChar char="•"/>
            </a:pPr>
            <a:r>
              <a:rPr lang="en-US" sz="2800" dirty="0">
                <a:latin typeface="Arial Narrow" panose="020B0604020202020204" pitchFamily="34" charset="0"/>
                <a:cs typeface="Arial Narrow" panose="020B0604020202020204" pitchFamily="34" charset="0"/>
              </a:rPr>
              <a:t>Data from ADPKD adults</a:t>
            </a:r>
          </a:p>
          <a:p>
            <a:pPr marL="695325" lvl="1" indent="-227013">
              <a:spcAft>
                <a:spcPts val="600"/>
              </a:spcAft>
              <a:buFont typeface="Arial" panose="020B0604020202020204" pitchFamily="34" charset="0"/>
              <a:buChar char="•"/>
            </a:pPr>
            <a:r>
              <a:rPr lang="en-US" sz="2800" dirty="0">
                <a:latin typeface="Arial Narrow" panose="020B0604020202020204" pitchFamily="34" charset="0"/>
                <a:cs typeface="Arial Narrow" panose="020B0604020202020204" pitchFamily="34" charset="0"/>
              </a:rPr>
              <a:t> </a:t>
            </a:r>
            <a:r>
              <a:rPr lang="en-US" altLang="en-US" sz="2800" dirty="0">
                <a:latin typeface="Arial Narrow" panose="020B0604020202020204" pitchFamily="34" charset="0"/>
                <a:cs typeface="Arial Narrow" panose="020B0604020202020204" pitchFamily="34" charset="0"/>
              </a:rPr>
              <a:t>What makes cysts grow faster?</a:t>
            </a:r>
          </a:p>
          <a:p>
            <a:pPr marL="1087438" lvl="2" indent="-317500">
              <a:spcAft>
                <a:spcPts val="600"/>
              </a:spcAft>
              <a:buFont typeface="Arial" panose="020B0604020202020204" pitchFamily="34" charset="0"/>
              <a:buChar char="•"/>
            </a:pPr>
            <a:r>
              <a:rPr lang="en-US" altLang="en-US" sz="2800" dirty="0">
                <a:solidFill>
                  <a:srgbClr val="5A4D49"/>
                </a:solidFill>
                <a:latin typeface="Arial Narrow" panose="020B0604020202020204" pitchFamily="34" charset="0"/>
                <a:cs typeface="Arial Narrow" panose="020B0604020202020204" pitchFamily="34" charset="0"/>
              </a:rPr>
              <a:t>Eating a high amount of:</a:t>
            </a:r>
          </a:p>
          <a:p>
            <a:pPr marL="1657350" lvl="3" indent="-285750">
              <a:spcAft>
                <a:spcPts val="600"/>
              </a:spcAft>
              <a:buFont typeface="Arial" panose="020B0604020202020204" pitchFamily="34" charset="0"/>
              <a:buChar char="•"/>
            </a:pPr>
            <a:r>
              <a:rPr lang="en-US" altLang="en-US" sz="2800" dirty="0">
                <a:solidFill>
                  <a:srgbClr val="5A4D49"/>
                </a:solidFill>
                <a:latin typeface="Arial Narrow" panose="020B0604020202020204" pitchFamily="34" charset="0"/>
                <a:cs typeface="Arial Narrow" panose="020B0604020202020204" pitchFamily="34" charset="0"/>
              </a:rPr>
              <a:t>Dietary Acids – high animal protein / low fruits and vegetables</a:t>
            </a:r>
          </a:p>
          <a:p>
            <a:pPr marL="1657350" lvl="3" indent="-285750">
              <a:spcAft>
                <a:spcPts val="600"/>
              </a:spcAft>
              <a:buFont typeface="Arial" panose="020B0604020202020204" pitchFamily="34" charset="0"/>
              <a:buChar char="•"/>
            </a:pPr>
            <a:r>
              <a:rPr lang="en-US" altLang="en-US" sz="2800" dirty="0">
                <a:solidFill>
                  <a:srgbClr val="5A4D49"/>
                </a:solidFill>
                <a:latin typeface="Arial Narrow" panose="020B0604020202020204" pitchFamily="34" charset="0"/>
                <a:cs typeface="Arial Narrow" panose="020B0604020202020204" pitchFamily="34" charset="0"/>
              </a:rPr>
              <a:t>Sodium</a:t>
            </a:r>
          </a:p>
          <a:p>
            <a:pPr marL="1200150" lvl="2" indent="-285750">
              <a:spcAft>
                <a:spcPts val="600"/>
              </a:spcAft>
              <a:buFont typeface="Arial" panose="020B0604020202020204" pitchFamily="34" charset="0"/>
              <a:buChar char="•"/>
            </a:pPr>
            <a:r>
              <a:rPr lang="en-US" altLang="en-US" sz="2800" dirty="0">
                <a:solidFill>
                  <a:srgbClr val="5A4D49"/>
                </a:solidFill>
                <a:latin typeface="Arial Narrow" panose="020B0604020202020204" pitchFamily="34" charset="0"/>
                <a:cs typeface="Arial Narrow" panose="020B0604020202020204" pitchFamily="34" charset="0"/>
              </a:rPr>
              <a:t>Drinking a low amount of water</a:t>
            </a:r>
          </a:p>
          <a:p>
            <a:pPr marL="342900" indent="-342900">
              <a:spcAft>
                <a:spcPts val="600"/>
              </a:spcAft>
              <a:buFont typeface="Arial" panose="020B0604020202020204" pitchFamily="34" charset="0"/>
              <a:buChar char="•"/>
            </a:pPr>
            <a:endParaRPr lang="en-US" sz="20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2219493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1892C8-17A3-C44A-8F9A-868BA0B96853}"/>
              </a:ext>
            </a:extLst>
          </p:cNvPr>
          <p:cNvSpPr txBox="1"/>
          <p:nvPr/>
        </p:nvSpPr>
        <p:spPr>
          <a:xfrm>
            <a:off x="8757920" y="6651413"/>
            <a:ext cx="184731" cy="369332"/>
          </a:xfrm>
          <a:prstGeom prst="rect">
            <a:avLst/>
          </a:prstGeom>
          <a:noFill/>
        </p:spPr>
        <p:txBody>
          <a:bodyPr wrap="none" rtlCol="0">
            <a:spAutoFit/>
          </a:bodyPr>
          <a:lstStyle/>
          <a:p>
            <a:endParaRPr lang="en-US" dirty="0"/>
          </a:p>
        </p:txBody>
      </p:sp>
      <p:sp>
        <p:nvSpPr>
          <p:cNvPr id="2" name="Title 3">
            <a:extLst>
              <a:ext uri="{FF2B5EF4-FFF2-40B4-BE49-F238E27FC236}">
                <a16:creationId xmlns:a16="http://schemas.microsoft.com/office/drawing/2014/main" id="{C6FE7684-4A32-5378-8AFA-7C08AA4751DC}"/>
              </a:ext>
            </a:extLst>
          </p:cNvPr>
          <p:cNvSpPr txBox="1">
            <a:spLocks/>
          </p:cNvSpPr>
          <p:nvPr/>
        </p:nvSpPr>
        <p:spPr>
          <a:xfrm>
            <a:off x="990600" y="708859"/>
            <a:ext cx="10231271" cy="9701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Narrow" panose="020B0604020202020204" pitchFamily="34" charset="0"/>
                <a:cs typeface="Arial Narrow" panose="020B0604020202020204" pitchFamily="34" charset="0"/>
              </a:rPr>
              <a:t>PKD: Nutrition considerations for the family</a:t>
            </a:r>
            <a:endParaRPr lang="en-US" sz="4000" b="1" dirty="0">
              <a:solidFill>
                <a:srgbClr val="002060"/>
              </a:solidFill>
              <a:latin typeface="Arial Narrow" panose="020B0604020202020204" pitchFamily="34" charset="0"/>
              <a:cs typeface="Arial Narrow" panose="020B0604020202020204" pitchFamily="34" charset="0"/>
            </a:endParaRPr>
          </a:p>
        </p:txBody>
      </p:sp>
      <p:pic>
        <p:nvPicPr>
          <p:cNvPr id="4" name="Picture 3" descr="A diagram of a kidney friendly meal&#10;&#10;Description automatically generated with low confidence">
            <a:extLst>
              <a:ext uri="{FF2B5EF4-FFF2-40B4-BE49-F238E27FC236}">
                <a16:creationId xmlns:a16="http://schemas.microsoft.com/office/drawing/2014/main" id="{E360C67F-9154-ACEA-750C-5C123655A85A}"/>
              </a:ext>
            </a:extLst>
          </p:cNvPr>
          <p:cNvPicPr>
            <a:picLocks noChangeAspect="1"/>
          </p:cNvPicPr>
          <p:nvPr/>
        </p:nvPicPr>
        <p:blipFill>
          <a:blip r:embed="rId3"/>
          <a:stretch>
            <a:fillRect/>
          </a:stretch>
        </p:blipFill>
        <p:spPr>
          <a:xfrm>
            <a:off x="1747627" y="1711601"/>
            <a:ext cx="4501816" cy="4501816"/>
          </a:xfrm>
          <a:prstGeom prst="rect">
            <a:avLst/>
          </a:prstGeom>
        </p:spPr>
      </p:pic>
      <p:sp>
        <p:nvSpPr>
          <p:cNvPr id="9" name="TextBox 8">
            <a:extLst>
              <a:ext uri="{FF2B5EF4-FFF2-40B4-BE49-F238E27FC236}">
                <a16:creationId xmlns:a16="http://schemas.microsoft.com/office/drawing/2014/main" id="{619A3E56-9C85-80B8-F74B-BD495F6EB016}"/>
              </a:ext>
            </a:extLst>
          </p:cNvPr>
          <p:cNvSpPr txBox="1"/>
          <p:nvPr/>
        </p:nvSpPr>
        <p:spPr>
          <a:xfrm>
            <a:off x="1323474" y="6282081"/>
            <a:ext cx="5685403" cy="369332"/>
          </a:xfrm>
          <a:prstGeom prst="rect">
            <a:avLst/>
          </a:prstGeom>
          <a:noFill/>
        </p:spPr>
        <p:txBody>
          <a:bodyPr wrap="none" rtlCol="0">
            <a:spAutoFit/>
          </a:bodyPr>
          <a:lstStyle/>
          <a:p>
            <a:r>
              <a:rPr lang="en-US" dirty="0">
                <a:latin typeface="Arial Narrow" panose="020B0604020202020204" pitchFamily="34" charset="0"/>
                <a:cs typeface="Arial Narrow" panose="020B0604020202020204" pitchFamily="34" charset="0"/>
              </a:rPr>
              <a:t>Source: </a:t>
            </a:r>
            <a:r>
              <a:rPr lang="en-US" dirty="0">
                <a:solidFill>
                  <a:srgbClr val="0070C0"/>
                </a:solidFill>
                <a:latin typeface="Arial Narrow" panose="020B0604020202020204" pitchFamily="34" charset="0"/>
                <a:cs typeface="Arial Narrow" panose="020B0604020202020204" pitchFamily="34" charset="0"/>
                <a:hlinkClick r:id="rId4">
                  <a:extLst>
                    <a:ext uri="{A12FA001-AC4F-418D-AE19-62706E023703}">
                      <ahyp:hlinkClr xmlns:ahyp="http://schemas.microsoft.com/office/drawing/2018/hyperlinkcolor" val="tx"/>
                    </a:ext>
                  </a:extLst>
                </a:hlinkClick>
              </a:rPr>
              <a:t>https://www.thekidneydietician.org/renal-fdiet-grocery-list/</a:t>
            </a:r>
            <a:endParaRPr lang="en-US" dirty="0">
              <a:solidFill>
                <a:srgbClr val="0070C0"/>
              </a:solidFill>
              <a:latin typeface="Arial Narrow" panose="020B0604020202020204" pitchFamily="34" charset="0"/>
              <a:cs typeface="Arial Narrow" panose="020B0604020202020204" pitchFamily="34" charset="0"/>
            </a:endParaRPr>
          </a:p>
        </p:txBody>
      </p:sp>
      <p:cxnSp>
        <p:nvCxnSpPr>
          <p:cNvPr id="5" name="Straight Connector 4">
            <a:extLst>
              <a:ext uri="{FF2B5EF4-FFF2-40B4-BE49-F238E27FC236}">
                <a16:creationId xmlns:a16="http://schemas.microsoft.com/office/drawing/2014/main" id="{C426F9C8-80E9-E192-D001-0E31C0AAB64D}"/>
              </a:ext>
            </a:extLst>
          </p:cNvPr>
          <p:cNvCxnSpPr>
            <a:cxnSpLocks/>
          </p:cNvCxnSpPr>
          <p:nvPr/>
        </p:nvCxnSpPr>
        <p:spPr>
          <a:xfrm>
            <a:off x="6736080" y="1981309"/>
            <a:ext cx="0" cy="396240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6633A45-D6E6-A662-D12E-A39369145932}"/>
              </a:ext>
            </a:extLst>
          </p:cNvPr>
          <p:cNvPicPr>
            <a:picLocks noChangeAspect="1"/>
          </p:cNvPicPr>
          <p:nvPr/>
        </p:nvPicPr>
        <p:blipFill>
          <a:blip r:embed="rId5"/>
          <a:stretch>
            <a:fillRect/>
          </a:stretch>
        </p:blipFill>
        <p:spPr>
          <a:xfrm>
            <a:off x="7222718" y="1981309"/>
            <a:ext cx="4131914" cy="3962400"/>
          </a:xfrm>
          <a:prstGeom prst="rect">
            <a:avLst/>
          </a:prstGeom>
        </p:spPr>
      </p:pic>
      <p:sp>
        <p:nvSpPr>
          <p:cNvPr id="10" name="Rounded Rectangle 9">
            <a:extLst>
              <a:ext uri="{FF2B5EF4-FFF2-40B4-BE49-F238E27FC236}">
                <a16:creationId xmlns:a16="http://schemas.microsoft.com/office/drawing/2014/main" id="{C21F2302-E454-9398-FEA6-8B5C000AAEFA}"/>
              </a:ext>
            </a:extLst>
          </p:cNvPr>
          <p:cNvSpPr/>
          <p:nvPr/>
        </p:nvSpPr>
        <p:spPr>
          <a:xfrm>
            <a:off x="9288675" y="3873830"/>
            <a:ext cx="2065957" cy="16477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C2D808AA-D12E-07E4-69B4-508841ED29FF}"/>
              </a:ext>
            </a:extLst>
          </p:cNvPr>
          <p:cNvSpPr/>
          <p:nvPr/>
        </p:nvSpPr>
        <p:spPr>
          <a:xfrm>
            <a:off x="9288675" y="4651070"/>
            <a:ext cx="2065957" cy="16477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C36A4A2D-F130-FC16-8A94-F4967CB8AECD}"/>
              </a:ext>
            </a:extLst>
          </p:cNvPr>
          <p:cNvSpPr/>
          <p:nvPr/>
        </p:nvSpPr>
        <p:spPr>
          <a:xfrm>
            <a:off x="9288675" y="5368839"/>
            <a:ext cx="2065957" cy="16477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68199A6F-B941-9EEF-CBEA-718EDC30F6F4}"/>
              </a:ext>
            </a:extLst>
          </p:cNvPr>
          <p:cNvSpPr/>
          <p:nvPr/>
        </p:nvSpPr>
        <p:spPr>
          <a:xfrm>
            <a:off x="9288674" y="2291518"/>
            <a:ext cx="2065957" cy="3450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98617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1892C8-17A3-C44A-8F9A-868BA0B96853}"/>
              </a:ext>
            </a:extLst>
          </p:cNvPr>
          <p:cNvSpPr txBox="1"/>
          <p:nvPr/>
        </p:nvSpPr>
        <p:spPr>
          <a:xfrm>
            <a:off x="8757920" y="6651413"/>
            <a:ext cx="184731" cy="369332"/>
          </a:xfrm>
          <a:prstGeom prst="rect">
            <a:avLst/>
          </a:prstGeom>
          <a:noFill/>
        </p:spPr>
        <p:txBody>
          <a:bodyPr wrap="none" rtlCol="0">
            <a:spAutoFit/>
          </a:bodyPr>
          <a:lstStyle/>
          <a:p>
            <a:endParaRPr lang="en-US" dirty="0"/>
          </a:p>
        </p:txBody>
      </p:sp>
      <p:sp>
        <p:nvSpPr>
          <p:cNvPr id="2" name="Title 3">
            <a:extLst>
              <a:ext uri="{FF2B5EF4-FFF2-40B4-BE49-F238E27FC236}">
                <a16:creationId xmlns:a16="http://schemas.microsoft.com/office/drawing/2014/main" id="{F255CCA9-4EB3-C478-0BD9-E48C665755B0}"/>
              </a:ext>
            </a:extLst>
          </p:cNvPr>
          <p:cNvSpPr txBox="1">
            <a:spLocks/>
          </p:cNvSpPr>
          <p:nvPr/>
        </p:nvSpPr>
        <p:spPr>
          <a:xfrm>
            <a:off x="990600" y="708859"/>
            <a:ext cx="10231271" cy="9701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Narrow" panose="020B0604020202020204" pitchFamily="34" charset="0"/>
                <a:cs typeface="Arial Narrow" panose="020B0604020202020204" pitchFamily="34" charset="0"/>
              </a:rPr>
              <a:t>PKD: Nutrition considerations for children</a:t>
            </a:r>
            <a:endParaRPr lang="en-US" sz="4000" b="1" dirty="0">
              <a:solidFill>
                <a:srgbClr val="002060"/>
              </a:solidFill>
              <a:latin typeface="Arial Narrow" panose="020B0604020202020204" pitchFamily="34" charset="0"/>
              <a:cs typeface="Arial Narrow" panose="020B0604020202020204" pitchFamily="34" charset="0"/>
            </a:endParaRPr>
          </a:p>
        </p:txBody>
      </p:sp>
      <p:graphicFrame>
        <p:nvGraphicFramePr>
          <p:cNvPr id="3" name="Table 3">
            <a:extLst>
              <a:ext uri="{FF2B5EF4-FFF2-40B4-BE49-F238E27FC236}">
                <a16:creationId xmlns:a16="http://schemas.microsoft.com/office/drawing/2014/main" id="{CC59C5AB-091A-343E-819B-62908197D4B4}"/>
              </a:ext>
            </a:extLst>
          </p:cNvPr>
          <p:cNvGraphicFramePr>
            <a:graphicFrameLocks noGrp="1"/>
          </p:cNvGraphicFramePr>
          <p:nvPr>
            <p:extLst>
              <p:ext uri="{D42A27DB-BD31-4B8C-83A1-F6EECF244321}">
                <p14:modId xmlns:p14="http://schemas.microsoft.com/office/powerpoint/2010/main" val="2292574597"/>
              </p:ext>
            </p:extLst>
          </p:nvPr>
        </p:nvGraphicFramePr>
        <p:xfrm>
          <a:off x="1132839" y="2156261"/>
          <a:ext cx="10231272" cy="4216400"/>
        </p:xfrm>
        <a:graphic>
          <a:graphicData uri="http://schemas.openxmlformats.org/drawingml/2006/table">
            <a:tbl>
              <a:tblPr firstRow="1" bandRow="1">
                <a:tableStyleId>{5940675A-B579-460E-94D1-54222C63F5DA}</a:tableStyleId>
              </a:tblPr>
              <a:tblGrid>
                <a:gridCol w="1705212">
                  <a:extLst>
                    <a:ext uri="{9D8B030D-6E8A-4147-A177-3AD203B41FA5}">
                      <a16:colId xmlns:a16="http://schemas.microsoft.com/office/drawing/2014/main" val="1572241060"/>
                    </a:ext>
                  </a:extLst>
                </a:gridCol>
                <a:gridCol w="1705212">
                  <a:extLst>
                    <a:ext uri="{9D8B030D-6E8A-4147-A177-3AD203B41FA5}">
                      <a16:colId xmlns:a16="http://schemas.microsoft.com/office/drawing/2014/main" val="2408515817"/>
                    </a:ext>
                  </a:extLst>
                </a:gridCol>
                <a:gridCol w="1705212">
                  <a:extLst>
                    <a:ext uri="{9D8B030D-6E8A-4147-A177-3AD203B41FA5}">
                      <a16:colId xmlns:a16="http://schemas.microsoft.com/office/drawing/2014/main" val="3975022385"/>
                    </a:ext>
                  </a:extLst>
                </a:gridCol>
                <a:gridCol w="1705212">
                  <a:extLst>
                    <a:ext uri="{9D8B030D-6E8A-4147-A177-3AD203B41FA5}">
                      <a16:colId xmlns:a16="http://schemas.microsoft.com/office/drawing/2014/main" val="2710661252"/>
                    </a:ext>
                  </a:extLst>
                </a:gridCol>
                <a:gridCol w="1705212">
                  <a:extLst>
                    <a:ext uri="{9D8B030D-6E8A-4147-A177-3AD203B41FA5}">
                      <a16:colId xmlns:a16="http://schemas.microsoft.com/office/drawing/2014/main" val="2985605556"/>
                    </a:ext>
                  </a:extLst>
                </a:gridCol>
                <a:gridCol w="1705212">
                  <a:extLst>
                    <a:ext uri="{9D8B030D-6E8A-4147-A177-3AD203B41FA5}">
                      <a16:colId xmlns:a16="http://schemas.microsoft.com/office/drawing/2014/main" val="3972689796"/>
                    </a:ext>
                  </a:extLst>
                </a:gridCol>
              </a:tblGrid>
              <a:tr h="0">
                <a:tc>
                  <a:txBody>
                    <a:bodyPr/>
                    <a:lstStyle/>
                    <a:p>
                      <a:pPr algn="ctr"/>
                      <a:r>
                        <a:rPr lang="en-US" b="1" dirty="0"/>
                        <a:t>0-1 </a:t>
                      </a:r>
                      <a:r>
                        <a:rPr lang="en-US" b="1" dirty="0" err="1"/>
                        <a:t>yo</a:t>
                      </a:r>
                      <a:endParaRPr lang="en-US" b="1" dirty="0"/>
                    </a:p>
                  </a:txBody>
                  <a:tcPr>
                    <a:lnL w="317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b="1" dirty="0"/>
                        <a:t>1-3 </a:t>
                      </a:r>
                      <a:r>
                        <a:rPr lang="en-US" b="1" dirty="0" err="1"/>
                        <a:t>yo</a:t>
                      </a:r>
                      <a:endParaRPr lang="en-US"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b="1" dirty="0"/>
                        <a:t>4-5 </a:t>
                      </a:r>
                      <a:r>
                        <a:rPr lang="en-US" b="1" dirty="0" err="1"/>
                        <a:t>yo</a:t>
                      </a:r>
                      <a:endParaRPr lang="en-US"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b="1" dirty="0"/>
                        <a:t>6-12 </a:t>
                      </a:r>
                      <a:r>
                        <a:rPr lang="en-US" b="1" dirty="0" err="1"/>
                        <a:t>yo</a:t>
                      </a:r>
                      <a:endParaRPr lang="en-US"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b="1" dirty="0"/>
                        <a:t>13-18 </a:t>
                      </a:r>
                      <a:r>
                        <a:rPr lang="en-US" b="1" dirty="0" err="1"/>
                        <a:t>yo</a:t>
                      </a:r>
                      <a:endParaRPr lang="en-US"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b="1" dirty="0"/>
                        <a:t>&gt;18 </a:t>
                      </a:r>
                      <a:r>
                        <a:rPr lang="en-US" b="1" dirty="0" err="1"/>
                        <a:t>yo</a:t>
                      </a:r>
                      <a:endParaRPr lang="en-US" b="1" dirty="0"/>
                    </a:p>
                  </a:txBody>
                  <a:tcPr>
                    <a:lnL w="635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706943400"/>
                  </a:ext>
                </a:extLst>
              </a:tr>
              <a:tr h="741680">
                <a:tc>
                  <a: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25205D"/>
                          </a:solidFill>
                          <a:effectLst/>
                          <a:uLnTx/>
                          <a:uFillTx/>
                          <a:latin typeface="Arial Narrow" panose="020B0604020202020204" pitchFamily="34" charset="0"/>
                          <a:ea typeface="+mn-ea"/>
                          <a:cs typeface="Arial Narrow" panose="020B0604020202020204" pitchFamily="34" charset="0"/>
                        </a:rPr>
                        <a:t>Possible use of specialized formulas in the future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25205D"/>
                          </a:solidFill>
                          <a:effectLst/>
                          <a:uLnTx/>
                          <a:uFillTx/>
                          <a:latin typeface="Arial Narrow" panose="020B0604020202020204" pitchFamily="34" charset="0"/>
                          <a:ea typeface="+mn-ea"/>
                          <a:cs typeface="Arial Narrow" panose="020B0604020202020204" pitchFamily="34" charset="0"/>
                        </a:rPr>
                        <a:t>Baby foods</a:t>
                      </a:r>
                    </a:p>
                  </a:txBody>
                  <a:tcPr>
                    <a:lnL w="317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975"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25205D"/>
                          </a:solidFill>
                          <a:effectLst/>
                          <a:uLnTx/>
                          <a:uFillTx/>
                          <a:latin typeface="Arial Narrow" panose="020B0604020202020204" pitchFamily="34" charset="0"/>
                          <a:ea typeface="+mn-ea"/>
                          <a:cs typeface="Arial Narrow" panose="020B0604020202020204" pitchFamily="34" charset="0"/>
                        </a:rPr>
                        <a:t>Critical time to offer variety of foods</a:t>
                      </a:r>
                    </a:p>
                    <a:p>
                      <a:pPr marL="180975"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25205D"/>
                          </a:solidFill>
                          <a:effectLst/>
                          <a:uLnTx/>
                          <a:uFillTx/>
                          <a:latin typeface="Arial Narrow" panose="020B0604020202020204" pitchFamily="34" charset="0"/>
                          <a:ea typeface="+mn-ea"/>
                          <a:cs typeface="Arial Narrow" panose="020B0604020202020204" pitchFamily="34" charset="0"/>
                        </a:rPr>
                        <a:t>Encourage fluids during day</a:t>
                      </a:r>
                    </a:p>
                    <a:p>
                      <a:pPr marL="180975"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25205D"/>
                          </a:solidFill>
                          <a:effectLst/>
                          <a:uLnTx/>
                          <a:uFillTx/>
                          <a:latin typeface="Arial Narrow" panose="020B0604020202020204" pitchFamily="34" charset="0"/>
                          <a:ea typeface="+mn-ea"/>
                          <a:cs typeface="Arial Narrow" panose="020B0604020202020204" pitchFamily="34" charset="0"/>
                        </a:rPr>
                        <a:t>Offer fruits &amp; vegetables at every meal</a:t>
                      </a:r>
                    </a:p>
                    <a:p>
                      <a:pPr marL="180975"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25205D"/>
                          </a:solidFill>
                          <a:effectLst/>
                          <a:uLnTx/>
                          <a:uFillTx/>
                          <a:latin typeface="Arial Narrow" panose="020B0604020202020204" pitchFamily="34" charset="0"/>
                          <a:ea typeface="+mn-ea"/>
                          <a:cs typeface="Arial Narrow" panose="020B0604020202020204" pitchFamily="34" charset="0"/>
                        </a:rPr>
                        <a:t>Limit processed foods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975"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25205D"/>
                          </a:solidFill>
                          <a:effectLst/>
                          <a:uLnTx/>
                          <a:uFillTx/>
                          <a:latin typeface="Arial Narrow" panose="020B0604020202020204" pitchFamily="34" charset="0"/>
                          <a:ea typeface="+mn-ea"/>
                          <a:cs typeface="Arial Narrow" panose="020B0604020202020204" pitchFamily="34" charset="0"/>
                        </a:rPr>
                        <a:t>School age children – peer influence</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5205D"/>
                          </a:solidFill>
                          <a:effectLst/>
                          <a:uLnTx/>
                          <a:uFillTx/>
                          <a:latin typeface="Arial Narrow" panose="020B0604020202020204" pitchFamily="34" charset="0"/>
                          <a:ea typeface="+mn-ea"/>
                          <a:cs typeface="Arial Narrow" panose="020B0604020202020204" pitchFamily="34" charset="0"/>
                        </a:rPr>
                        <a:t>School lunch</a:t>
                      </a:r>
                    </a:p>
                    <a:p>
                      <a:pPr marL="347663"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5205D"/>
                          </a:solidFill>
                          <a:effectLst/>
                          <a:uLnTx/>
                          <a:uFillTx/>
                          <a:latin typeface="Arial Narrow" panose="020B0604020202020204" pitchFamily="34" charset="0"/>
                          <a:ea typeface="+mn-ea"/>
                          <a:cs typeface="Arial Narrow" panose="020B0604020202020204" pitchFamily="34" charset="0"/>
                        </a:rPr>
                        <a:t>send meals from home</a:t>
                      </a:r>
                    </a:p>
                    <a:p>
                      <a:pPr marL="347663"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5205D"/>
                          </a:solidFill>
                          <a:effectLst/>
                          <a:uLnTx/>
                          <a:uFillTx/>
                          <a:latin typeface="Arial Narrow" panose="020B0604020202020204" pitchFamily="34" charset="0"/>
                          <a:ea typeface="+mn-ea"/>
                          <a:cs typeface="Arial Narrow" panose="020B0604020202020204" pitchFamily="34" charset="0"/>
                        </a:rPr>
                        <a:t>cafeteria –select meals together</a:t>
                      </a:r>
                      <a:endParaRPr lang="en-US" sz="1800" b="0" i="0" dirty="0">
                        <a:latin typeface="Arial Narrow" panose="020B0604020202020204" pitchFamily="34" charset="0"/>
                        <a:cs typeface="Arial Narrow"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975"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25205D"/>
                          </a:solidFill>
                          <a:effectLst/>
                          <a:uLnTx/>
                          <a:uFillTx/>
                          <a:latin typeface="Arial Narrow" panose="020B0604020202020204" pitchFamily="34" charset="0"/>
                          <a:ea typeface="+mn-ea"/>
                          <a:cs typeface="Arial Narrow" panose="020B0604020202020204" pitchFamily="34" charset="0"/>
                        </a:rPr>
                        <a:t>Water vs. sports drinks</a:t>
                      </a:r>
                    </a:p>
                    <a:p>
                      <a:pPr marL="180975"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25205D"/>
                          </a:solidFill>
                          <a:effectLst/>
                          <a:uLnTx/>
                          <a:uFillTx/>
                          <a:latin typeface="Arial Narrow" panose="020B0604020202020204" pitchFamily="34" charset="0"/>
                          <a:ea typeface="+mn-ea"/>
                          <a:cs typeface="Arial Narrow" panose="020B0604020202020204" pitchFamily="34" charset="0"/>
                        </a:rPr>
                        <a:t>Have a bottle in class</a:t>
                      </a:r>
                    </a:p>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25205D"/>
                          </a:solidFill>
                          <a:effectLst/>
                          <a:uLnTx/>
                          <a:uFillTx/>
                          <a:latin typeface="Arial Narrow" panose="020B0604020202020204" pitchFamily="34" charset="0"/>
                          <a:ea typeface="+mn-ea"/>
                          <a:cs typeface="Arial Narrow" panose="020B0604020202020204" pitchFamily="34" charset="0"/>
                        </a:rPr>
                        <a:t>Fast food </a:t>
                      </a:r>
                    </a:p>
                    <a:p>
                      <a:pPr marL="407988"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5205D"/>
                          </a:solidFill>
                          <a:effectLst/>
                          <a:uLnTx/>
                          <a:uFillTx/>
                          <a:latin typeface="Arial Narrow" panose="020B0604020202020204" pitchFamily="34" charset="0"/>
                          <a:ea typeface="+mn-ea"/>
                          <a:cs typeface="Arial Narrow" panose="020B0604020202020204" pitchFamily="34" charset="0"/>
                        </a:rPr>
                        <a:t>Fresh, unsalted fries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975" indent="-166688">
                        <a:buFont typeface="Arial" pitchFamily="34" charset="0"/>
                        <a:buChar char="•"/>
                        <a:tabLst/>
                      </a:pPr>
                      <a:r>
                        <a:rPr lang="en-US" sz="1800" b="0" i="0" dirty="0">
                          <a:latin typeface="Arial Narrow" panose="020B0604020202020204" pitchFamily="34" charset="0"/>
                          <a:cs typeface="Arial Narrow" panose="020B0604020202020204" pitchFamily="34" charset="0"/>
                        </a:rPr>
                        <a:t>School lunch</a:t>
                      </a:r>
                    </a:p>
                    <a:p>
                      <a:pPr marL="180975" indent="-166688">
                        <a:buFont typeface="Arial" pitchFamily="34" charset="0"/>
                        <a:buChar char="•"/>
                        <a:tabLst/>
                      </a:pPr>
                      <a:r>
                        <a:rPr lang="en-US" sz="1800" b="0" i="0" dirty="0">
                          <a:latin typeface="Arial Narrow" panose="020B0604020202020204" pitchFamily="34" charset="0"/>
                          <a:cs typeface="Arial Narrow" panose="020B0604020202020204" pitchFamily="34" charset="0"/>
                        </a:rPr>
                        <a:t>Sports coaches</a:t>
                      </a:r>
                    </a:p>
                    <a:p>
                      <a:endParaRPr lang="en-US" sz="1800" b="0" i="0" dirty="0">
                        <a:latin typeface="Arial Narrow" panose="020B0604020202020204" pitchFamily="34" charset="0"/>
                        <a:cs typeface="Arial Narrow" panose="020B0604020202020204" pitchFamily="34" charset="0"/>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5205D"/>
                          </a:solidFill>
                          <a:effectLst/>
                          <a:uLnTx/>
                          <a:uFillTx/>
                          <a:latin typeface="Arial Narrow" panose="020B0604020202020204" pitchFamily="34" charset="0"/>
                          <a:ea typeface="+mn-ea"/>
                          <a:cs typeface="Arial Narrow" panose="020B0604020202020204" pitchFamily="34" charset="0"/>
                        </a:rPr>
                        <a:t>Limit meat to meals</a:t>
                      </a:r>
                    </a:p>
                    <a:p>
                      <a:endParaRPr lang="en-US" sz="1800" b="0" i="0" dirty="0">
                        <a:latin typeface="Arial Narrow" panose="020B0604020202020204" pitchFamily="34" charset="0"/>
                        <a:cs typeface="Arial Narrow"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975"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College years</a:t>
                      </a:r>
                    </a:p>
                    <a:p>
                      <a:pPr marL="347663" marR="0" lvl="1"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Limited kitchen access</a:t>
                      </a:r>
                    </a:p>
                    <a:p>
                      <a:pPr marL="347663" marR="0" lvl="1"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Energy drinks</a:t>
                      </a:r>
                    </a:p>
                    <a:p>
                      <a:pPr marL="347663" marR="0" lvl="1"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Alcohol</a:t>
                      </a:r>
                    </a:p>
                  </a:txBody>
                  <a:tcPr>
                    <a:lnL w="635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4738048"/>
                  </a:ext>
                </a:extLst>
              </a:tr>
              <a:tr h="741680">
                <a:tc gridSpan="6">
                  <a:txBody>
                    <a:bodyPr/>
                    <a:lstStyle/>
                    <a:p>
                      <a:pPr marL="171450" marR="0" lvl="0" indent="-171450" algn="ctr"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25205D"/>
                          </a:solidFill>
                          <a:effectLst/>
                          <a:uLnTx/>
                          <a:uFillTx/>
                          <a:latin typeface="Arial Narrow" panose="020B0604020202020204" pitchFamily="34" charset="0"/>
                          <a:ea typeface="+mn-ea"/>
                          <a:cs typeface="Arial Narrow" panose="020B0604020202020204" pitchFamily="34" charset="0"/>
                        </a:rPr>
                        <a:t>Vitamins from food rather than supplements</a:t>
                      </a:r>
                    </a:p>
                    <a:p>
                      <a:pPr marL="171450" marR="0" lvl="0" indent="-171450" algn="ctr"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i="0" kern="1200" dirty="0">
                          <a:solidFill>
                            <a:schemeClr val="tx1"/>
                          </a:solidFill>
                          <a:effectLst/>
                          <a:latin typeface="Arial Narrow" panose="020B0604020202020204" pitchFamily="34" charset="0"/>
                          <a:ea typeface="+mn-ea"/>
                          <a:cs typeface="Arial Narrow" panose="020B0604020202020204" pitchFamily="34" charset="0"/>
                        </a:rPr>
                        <a:t>Don’t restrict food unless a doctor recommends it</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80975" marR="0" lvl="0" indent="-166688"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rgbClr val="25205D"/>
                        </a:solidFill>
                        <a:effectLst/>
                        <a:uLnTx/>
                        <a:uFillTx/>
                        <a:latin typeface="Arial Narrow" panose="020B0604020202020204" pitchFamily="34" charset="0"/>
                        <a:ea typeface="+mn-ea"/>
                        <a:cs typeface="Arial Narrow" panose="020B060402020202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347663" marR="0" lvl="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a:latin typeface="Arial Narrow" panose="020B0604020202020204" pitchFamily="34" charset="0"/>
                        <a:cs typeface="Arial Narrow" panose="020B060402020202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407988"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5205D"/>
                        </a:solidFill>
                        <a:effectLst/>
                        <a:uLnTx/>
                        <a:uFillTx/>
                        <a:latin typeface="Arial Narrow" panose="020B0604020202020204" pitchFamily="34" charset="0"/>
                        <a:ea typeface="+mn-ea"/>
                        <a:cs typeface="Arial Narrow" panose="020B060402020202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800" b="0" i="0" dirty="0">
                        <a:latin typeface="Arial Narrow" panose="020B0604020202020204" pitchFamily="34" charset="0"/>
                        <a:cs typeface="Arial Narrow" panose="020B060402020202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347663" marR="0" lvl="1"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txBody>
                  <a:tcP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7433740"/>
                  </a:ext>
                </a:extLst>
              </a:tr>
            </a:tbl>
          </a:graphicData>
        </a:graphic>
      </p:graphicFrame>
    </p:spTree>
    <p:extLst>
      <p:ext uri="{BB962C8B-B14F-4D97-AF65-F5344CB8AC3E}">
        <p14:creationId xmlns:p14="http://schemas.microsoft.com/office/powerpoint/2010/main" val="139726125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92015B-5711-B346-B278-1F9C37D731F8}"/>
              </a:ext>
            </a:extLst>
          </p:cNvPr>
          <p:cNvSpPr/>
          <p:nvPr/>
        </p:nvSpPr>
        <p:spPr>
          <a:xfrm>
            <a:off x="990600" y="2684445"/>
            <a:ext cx="7700004" cy="1871153"/>
          </a:xfrm>
          <a:prstGeom prst="rect">
            <a:avLst/>
          </a:prstGeom>
        </p:spPr>
        <p:txBody>
          <a:bodyPr wrap="square">
            <a:spAutoFit/>
          </a:bodyPr>
          <a:lstStyle/>
          <a:p>
            <a:pPr defTabSz="406400">
              <a:lnSpc>
                <a:spcPct val="110000"/>
              </a:lnSpc>
              <a:buSzPct val="100000"/>
              <a:tabLst>
                <a:tab pos="342900" algn="l"/>
              </a:tabLst>
            </a:pPr>
            <a:r>
              <a:rPr lang="en-US" sz="3600" dirty="0">
                <a:solidFill>
                  <a:srgbClr val="002060"/>
                </a:solidFill>
                <a:latin typeface="Arial Narrow" pitchFamily="-111" charset="0"/>
                <a:ea typeface="Arial Narrow" pitchFamily="-111" charset="0"/>
                <a:cs typeface="Arial Narrow" pitchFamily="-111" charset="0"/>
              </a:rPr>
              <a:t>Consultant:  </a:t>
            </a:r>
          </a:p>
          <a:p>
            <a:pPr lvl="1" defTabSz="406400">
              <a:lnSpc>
                <a:spcPct val="110000"/>
              </a:lnSpc>
              <a:buSzPct val="100000"/>
              <a:tabLst>
                <a:tab pos="342900" algn="l"/>
              </a:tabLst>
            </a:pPr>
            <a:r>
              <a:rPr lang="en-US" sz="3600" dirty="0">
                <a:solidFill>
                  <a:srgbClr val="002060"/>
                </a:solidFill>
                <a:latin typeface="Arial Narrow" pitchFamily="-111" charset="0"/>
                <a:ea typeface="Arial Narrow" pitchFamily="-111" charset="0"/>
                <a:cs typeface="Arial Narrow" pitchFamily="-111" charset="0"/>
              </a:rPr>
              <a:t>Otsuka Pharmaceuticals</a:t>
            </a:r>
          </a:p>
          <a:p>
            <a:pPr lvl="1" defTabSz="406400">
              <a:lnSpc>
                <a:spcPct val="110000"/>
              </a:lnSpc>
              <a:buSzPct val="100000"/>
              <a:tabLst>
                <a:tab pos="342900" algn="l"/>
              </a:tabLst>
            </a:pPr>
            <a:r>
              <a:rPr lang="en-US" sz="3600" dirty="0" err="1">
                <a:solidFill>
                  <a:srgbClr val="002060"/>
                </a:solidFill>
                <a:latin typeface="Arial Narrow" pitchFamily="-111" charset="0"/>
                <a:ea typeface="Arial Narrow" pitchFamily="-111" charset="0"/>
                <a:cs typeface="Arial Narrow" pitchFamily="-111" charset="0"/>
              </a:rPr>
              <a:t>Natera</a:t>
            </a:r>
            <a:r>
              <a:rPr lang="en-US" sz="3600" dirty="0">
                <a:solidFill>
                  <a:srgbClr val="002060"/>
                </a:solidFill>
                <a:latin typeface="Arial Narrow" pitchFamily="-111" charset="0"/>
                <a:ea typeface="Arial Narrow" pitchFamily="-111" charset="0"/>
                <a:cs typeface="Arial Narrow" pitchFamily="-111" charset="0"/>
              </a:rPr>
              <a:t> Inc.	</a:t>
            </a:r>
          </a:p>
        </p:txBody>
      </p:sp>
      <p:sp>
        <p:nvSpPr>
          <p:cNvPr id="2" name="Title 3">
            <a:extLst>
              <a:ext uri="{FF2B5EF4-FFF2-40B4-BE49-F238E27FC236}">
                <a16:creationId xmlns:a16="http://schemas.microsoft.com/office/drawing/2014/main" id="{FDBBA90B-DDD2-41D9-C9CE-E9679F5E25FF}"/>
              </a:ext>
            </a:extLst>
          </p:cNvPr>
          <p:cNvSpPr txBox="1">
            <a:spLocks/>
          </p:cNvSpPr>
          <p:nvPr/>
        </p:nvSpPr>
        <p:spPr>
          <a:xfrm>
            <a:off x="990600" y="708859"/>
            <a:ext cx="10231271" cy="9701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Narrow" panose="020B0604020202020204" pitchFamily="34" charset="0"/>
                <a:cs typeface="Arial Narrow" panose="020B0604020202020204" pitchFamily="34" charset="0"/>
              </a:rPr>
              <a:t>Disclosures</a:t>
            </a:r>
            <a:endParaRPr lang="en-US" sz="4000" b="1" dirty="0">
              <a:solidFill>
                <a:srgbClr val="002060"/>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73370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E15DC6F-3B9C-9965-3AFA-89AFEB31A201}"/>
              </a:ext>
            </a:extLst>
          </p:cNvPr>
          <p:cNvSpPr txBox="1">
            <a:spLocks/>
          </p:cNvSpPr>
          <p:nvPr/>
        </p:nvSpPr>
        <p:spPr>
          <a:xfrm>
            <a:off x="990600" y="708859"/>
            <a:ext cx="10231271" cy="9701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Narrow" panose="020B0604020202020204" pitchFamily="34" charset="0"/>
                <a:cs typeface="Arial Narrow" panose="020B0604020202020204" pitchFamily="34" charset="0"/>
              </a:rPr>
              <a:t>Objectives</a:t>
            </a:r>
            <a:endParaRPr lang="en-US" sz="4000" b="1" dirty="0">
              <a:solidFill>
                <a:srgbClr val="002060"/>
              </a:solidFill>
              <a:latin typeface="Arial Narrow" panose="020B0604020202020204" pitchFamily="34" charset="0"/>
              <a:cs typeface="Arial Narrow" panose="020B0604020202020204" pitchFamily="34" charset="0"/>
            </a:endParaRPr>
          </a:p>
        </p:txBody>
      </p:sp>
      <p:sp>
        <p:nvSpPr>
          <p:cNvPr id="3" name="Rectangle 2">
            <a:extLst>
              <a:ext uri="{FF2B5EF4-FFF2-40B4-BE49-F238E27FC236}">
                <a16:creationId xmlns:a16="http://schemas.microsoft.com/office/drawing/2014/main" id="{37078A1F-B058-09EE-F27D-3916EFBC0A21}"/>
              </a:ext>
            </a:extLst>
          </p:cNvPr>
          <p:cNvSpPr/>
          <p:nvPr/>
        </p:nvSpPr>
        <p:spPr>
          <a:xfrm>
            <a:off x="1085193" y="2174810"/>
            <a:ext cx="9777663" cy="2739211"/>
          </a:xfrm>
          <a:prstGeom prst="rect">
            <a:avLst/>
          </a:prstGeom>
        </p:spPr>
        <p:txBody>
          <a:bodyPr wrap="square">
            <a:spAutoFit/>
          </a:bodyPr>
          <a:lstStyle/>
          <a:p>
            <a:pPr marL="457200" indent="-457200" algn="l" fontAlgn="base">
              <a:spcAft>
                <a:spcPts val="2400"/>
              </a:spcAft>
              <a:buFont typeface="Arial" panose="020B0604020202020204" pitchFamily="34" charset="0"/>
              <a:buChar char="•"/>
            </a:pPr>
            <a:r>
              <a:rPr lang="en-US" sz="2800" dirty="0">
                <a:solidFill>
                  <a:schemeClr val="bg1">
                    <a:lumMod val="75000"/>
                  </a:schemeClr>
                </a:solidFill>
                <a:effectLst/>
                <a:latin typeface="Arial Narrow" panose="020B0604020202020204" pitchFamily="34" charset="0"/>
                <a:cs typeface="Arial Narrow" panose="020B0604020202020204" pitchFamily="34" charset="0"/>
              </a:rPr>
              <a:t>The basics of PKD in children</a:t>
            </a:r>
          </a:p>
          <a:p>
            <a:pPr marL="457200" indent="-457200" algn="l" fontAlgn="base">
              <a:spcAft>
                <a:spcPts val="2400"/>
              </a:spcAft>
              <a:buFont typeface="Arial" panose="020B0604020202020204" pitchFamily="34" charset="0"/>
              <a:buChar char="•"/>
            </a:pPr>
            <a:r>
              <a:rPr lang="en-US" sz="2800" dirty="0">
                <a:solidFill>
                  <a:schemeClr val="bg1">
                    <a:lumMod val="75000"/>
                  </a:schemeClr>
                </a:solidFill>
                <a:latin typeface="Arial Narrow" panose="020B0604020202020204" pitchFamily="34" charset="0"/>
                <a:cs typeface="Arial Narrow" panose="020B0604020202020204" pitchFamily="34" charset="0"/>
              </a:rPr>
              <a:t>What to do after your child is diagnosed with PKD</a:t>
            </a:r>
            <a:endParaRPr lang="en-US" sz="2800" dirty="0">
              <a:solidFill>
                <a:schemeClr val="bg1">
                  <a:lumMod val="75000"/>
                </a:schemeClr>
              </a:solidFill>
              <a:effectLst/>
              <a:latin typeface="Arial Narrow" panose="020B0604020202020204" pitchFamily="34" charset="0"/>
              <a:cs typeface="Arial Narrow" panose="020B0604020202020204" pitchFamily="34" charset="0"/>
            </a:endParaRPr>
          </a:p>
          <a:p>
            <a:pPr marL="457200" indent="-457200" fontAlgn="base">
              <a:spcAft>
                <a:spcPts val="2400"/>
              </a:spcAft>
              <a:buFont typeface="Arial" panose="020B0604020202020204" pitchFamily="34" charset="0"/>
              <a:buChar char="•"/>
            </a:pPr>
            <a:r>
              <a:rPr lang="en-US" sz="2800" dirty="0">
                <a:solidFill>
                  <a:schemeClr val="bg1">
                    <a:lumMod val="75000"/>
                  </a:schemeClr>
                </a:solidFill>
                <a:effectLst/>
                <a:latin typeface="Arial Narrow" panose="020B0604020202020204" pitchFamily="34" charset="0"/>
                <a:cs typeface="Arial Narrow" panose="020B0604020202020204" pitchFamily="34" charset="0"/>
              </a:rPr>
              <a:t>Nutritional needs and challenges for children with PKD</a:t>
            </a:r>
          </a:p>
          <a:p>
            <a:pPr marL="457200" indent="-457200" fontAlgn="base">
              <a:spcAft>
                <a:spcPts val="2400"/>
              </a:spcAft>
              <a:buFont typeface="Arial" panose="020B0604020202020204" pitchFamily="34" charset="0"/>
              <a:buChar char="•"/>
            </a:pPr>
            <a:r>
              <a:rPr lang="en-US" sz="2800" dirty="0">
                <a:solidFill>
                  <a:srgbClr val="221D59"/>
                </a:solidFill>
                <a:effectLst/>
                <a:latin typeface="Arial Narrow" panose="020B0604020202020204" pitchFamily="34" charset="0"/>
                <a:cs typeface="Arial Narrow" panose="020B0604020202020204" pitchFamily="34" charset="0"/>
              </a:rPr>
              <a:t>Developing a healthcare team for your child</a:t>
            </a:r>
          </a:p>
        </p:txBody>
      </p:sp>
    </p:spTree>
    <p:extLst>
      <p:ext uri="{BB962C8B-B14F-4D97-AF65-F5344CB8AC3E}">
        <p14:creationId xmlns:p14="http://schemas.microsoft.com/office/powerpoint/2010/main" val="220861297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3">
            <a:extLst>
              <a:ext uri="{FF2B5EF4-FFF2-40B4-BE49-F238E27FC236}">
                <a16:creationId xmlns:a16="http://schemas.microsoft.com/office/drawing/2014/main" id="{790645A8-952B-5A4A-4F40-93C4C4363671}"/>
              </a:ext>
            </a:extLst>
          </p:cNvPr>
          <p:cNvSpPr txBox="1">
            <a:spLocks/>
          </p:cNvSpPr>
          <p:nvPr/>
        </p:nvSpPr>
        <p:spPr>
          <a:xfrm>
            <a:off x="990600" y="542609"/>
            <a:ext cx="10231271" cy="9701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Narrow" panose="020B0604020202020204" pitchFamily="34" charset="0"/>
                <a:cs typeface="Arial Narrow" panose="020B0604020202020204" pitchFamily="34" charset="0"/>
              </a:rPr>
              <a:t>PKD Clinical management: Multidisciplinary team </a:t>
            </a:r>
            <a:endParaRPr lang="en-US" sz="4000" b="1" dirty="0">
              <a:solidFill>
                <a:srgbClr val="002060"/>
              </a:solidFill>
              <a:latin typeface="Arial Narrow" panose="020B0604020202020204" pitchFamily="34" charset="0"/>
              <a:cs typeface="Arial Narrow" panose="020B0604020202020204" pitchFamily="34" charset="0"/>
            </a:endParaRPr>
          </a:p>
        </p:txBody>
      </p:sp>
      <p:grpSp>
        <p:nvGrpSpPr>
          <p:cNvPr id="72" name="Group 71">
            <a:extLst>
              <a:ext uri="{FF2B5EF4-FFF2-40B4-BE49-F238E27FC236}">
                <a16:creationId xmlns:a16="http://schemas.microsoft.com/office/drawing/2014/main" id="{E6808E49-45A4-0291-020F-366F015B0A58}"/>
              </a:ext>
            </a:extLst>
          </p:cNvPr>
          <p:cNvGrpSpPr/>
          <p:nvPr/>
        </p:nvGrpSpPr>
        <p:grpSpPr>
          <a:xfrm>
            <a:off x="3324111" y="2507663"/>
            <a:ext cx="4279997" cy="3543860"/>
            <a:chOff x="3955445" y="1879775"/>
            <a:chExt cx="4283513" cy="3551671"/>
          </a:xfrm>
        </p:grpSpPr>
        <p:sp>
          <p:nvSpPr>
            <p:cNvPr id="43" name="Shape">
              <a:extLst>
                <a:ext uri="{FF2B5EF4-FFF2-40B4-BE49-F238E27FC236}">
                  <a16:creationId xmlns:a16="http://schemas.microsoft.com/office/drawing/2014/main" id="{5D1B4FC2-D246-42DF-9832-1EC811D4144E}"/>
                </a:ext>
              </a:extLst>
            </p:cNvPr>
            <p:cNvSpPr/>
            <p:nvPr/>
          </p:nvSpPr>
          <p:spPr>
            <a:xfrm>
              <a:off x="4325036" y="3752549"/>
              <a:ext cx="1214423" cy="1343253"/>
            </a:xfrm>
            <a:custGeom>
              <a:avLst/>
              <a:gdLst/>
              <a:ahLst/>
              <a:cxnLst>
                <a:cxn ang="0">
                  <a:pos x="wd2" y="hd2"/>
                </a:cxn>
                <a:cxn ang="5400000">
                  <a:pos x="wd2" y="hd2"/>
                </a:cxn>
                <a:cxn ang="10800000">
                  <a:pos x="wd2" y="hd2"/>
                </a:cxn>
                <a:cxn ang="16200000">
                  <a:pos x="wd2" y="hd2"/>
                </a:cxn>
              </a:cxnLst>
              <a:rect l="0" t="0" r="r" b="b"/>
              <a:pathLst>
                <a:path w="21265" h="21290" extrusionOk="0">
                  <a:moveTo>
                    <a:pt x="13933" y="0"/>
                  </a:moveTo>
                  <a:lnTo>
                    <a:pt x="2131" y="0"/>
                  </a:lnTo>
                  <a:cubicBezTo>
                    <a:pt x="832" y="0"/>
                    <a:pt x="-133" y="1041"/>
                    <a:pt x="15" y="2184"/>
                  </a:cubicBezTo>
                  <a:cubicBezTo>
                    <a:pt x="1092" y="9809"/>
                    <a:pt x="5508" y="16460"/>
                    <a:pt x="11929" y="20895"/>
                  </a:cubicBezTo>
                  <a:cubicBezTo>
                    <a:pt x="12968" y="21600"/>
                    <a:pt x="14453" y="21331"/>
                    <a:pt x="15084" y="20324"/>
                  </a:cubicBezTo>
                  <a:lnTo>
                    <a:pt x="20985" y="11086"/>
                  </a:lnTo>
                  <a:cubicBezTo>
                    <a:pt x="21467" y="10313"/>
                    <a:pt x="21319" y="9339"/>
                    <a:pt x="20613" y="8734"/>
                  </a:cubicBezTo>
                  <a:cubicBezTo>
                    <a:pt x="18349" y="6853"/>
                    <a:pt x="16679" y="4333"/>
                    <a:pt x="16011" y="1512"/>
                  </a:cubicBezTo>
                  <a:cubicBezTo>
                    <a:pt x="15789" y="605"/>
                    <a:pt x="14935" y="0"/>
                    <a:pt x="13933" y="0"/>
                  </a:cubicBezTo>
                  <a:close/>
                </a:path>
              </a:pathLst>
            </a:custGeom>
            <a:solidFill>
              <a:schemeClr val="accent1">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44" name="Shape">
              <a:extLst>
                <a:ext uri="{FF2B5EF4-FFF2-40B4-BE49-F238E27FC236}">
                  <a16:creationId xmlns:a16="http://schemas.microsoft.com/office/drawing/2014/main" id="{E6B7EA39-DAE3-4671-B259-014EA9FA10D2}"/>
                </a:ext>
              </a:extLst>
            </p:cNvPr>
            <p:cNvSpPr/>
            <p:nvPr/>
          </p:nvSpPr>
          <p:spPr>
            <a:xfrm>
              <a:off x="6614088" y="3752549"/>
              <a:ext cx="1222774" cy="1351733"/>
            </a:xfrm>
            <a:custGeom>
              <a:avLst/>
              <a:gdLst/>
              <a:ahLst/>
              <a:cxnLst>
                <a:cxn ang="0">
                  <a:pos x="wd2" y="hd2"/>
                </a:cxn>
                <a:cxn ang="5400000">
                  <a:pos x="wd2" y="hd2"/>
                </a:cxn>
                <a:cxn ang="10800000">
                  <a:pos x="wd2" y="hd2"/>
                </a:cxn>
                <a:cxn ang="16200000">
                  <a:pos x="wd2" y="hd2"/>
                </a:cxn>
              </a:cxnLst>
              <a:rect l="0" t="0" r="r" b="b"/>
              <a:pathLst>
                <a:path w="21265" h="21292" extrusionOk="0">
                  <a:moveTo>
                    <a:pt x="277" y="11151"/>
                  </a:moveTo>
                  <a:lnTo>
                    <a:pt x="6138" y="20331"/>
                  </a:lnTo>
                  <a:cubicBezTo>
                    <a:pt x="6765" y="21333"/>
                    <a:pt x="8239" y="21600"/>
                    <a:pt x="9271" y="20899"/>
                  </a:cubicBezTo>
                  <a:cubicBezTo>
                    <a:pt x="15722" y="16492"/>
                    <a:pt x="20182" y="9815"/>
                    <a:pt x="21251" y="2170"/>
                  </a:cubicBezTo>
                  <a:cubicBezTo>
                    <a:pt x="21398" y="1002"/>
                    <a:pt x="20440" y="0"/>
                    <a:pt x="19149" y="0"/>
                  </a:cubicBezTo>
                  <a:lnTo>
                    <a:pt x="7428" y="0"/>
                  </a:lnTo>
                  <a:cubicBezTo>
                    <a:pt x="6433" y="0"/>
                    <a:pt x="5585" y="634"/>
                    <a:pt x="5364" y="1502"/>
                  </a:cubicBezTo>
                  <a:cubicBezTo>
                    <a:pt x="4700" y="4373"/>
                    <a:pt x="3005" y="6877"/>
                    <a:pt x="682" y="8747"/>
                  </a:cubicBezTo>
                  <a:cubicBezTo>
                    <a:pt x="-55" y="9381"/>
                    <a:pt x="-202" y="10383"/>
                    <a:pt x="277" y="11151"/>
                  </a:cubicBezTo>
                  <a:close/>
                </a:path>
              </a:pathLst>
            </a:custGeom>
            <a:solidFill>
              <a:schemeClr val="accent6">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45" name="Shape">
              <a:extLst>
                <a:ext uri="{FF2B5EF4-FFF2-40B4-BE49-F238E27FC236}">
                  <a16:creationId xmlns:a16="http://schemas.microsoft.com/office/drawing/2014/main" id="{BA4196D7-B898-47BC-BA22-EC89B4EBDC93}"/>
                </a:ext>
              </a:extLst>
            </p:cNvPr>
            <p:cNvSpPr/>
            <p:nvPr/>
          </p:nvSpPr>
          <p:spPr>
            <a:xfrm>
              <a:off x="5336168" y="4473175"/>
              <a:ext cx="1519665" cy="958271"/>
            </a:xfrm>
            <a:custGeom>
              <a:avLst/>
              <a:gdLst/>
              <a:ahLst/>
              <a:cxnLst>
                <a:cxn ang="0">
                  <a:pos x="wd2" y="hd2"/>
                </a:cxn>
                <a:cxn ang="5400000">
                  <a:pos x="wd2" y="hd2"/>
                </a:cxn>
                <a:cxn ang="10800000">
                  <a:pos x="wd2" y="hd2"/>
                </a:cxn>
                <a:cxn ang="16200000">
                  <a:pos x="wd2" y="hd2"/>
                </a:cxn>
              </a:cxnLst>
              <a:rect l="0" t="0" r="r" b="b"/>
              <a:pathLst>
                <a:path w="21042" h="21323" extrusionOk="0">
                  <a:moveTo>
                    <a:pt x="10609" y="1091"/>
                  </a:moveTo>
                  <a:cubicBezTo>
                    <a:pt x="9318" y="1091"/>
                    <a:pt x="8056" y="761"/>
                    <a:pt x="6882" y="147"/>
                  </a:cubicBezTo>
                  <a:cubicBezTo>
                    <a:pt x="6119" y="-277"/>
                    <a:pt x="5297" y="242"/>
                    <a:pt x="4886" y="1374"/>
                  </a:cubicBezTo>
                  <a:lnTo>
                    <a:pt x="220" y="14343"/>
                  </a:lnTo>
                  <a:cubicBezTo>
                    <a:pt x="-279" y="15758"/>
                    <a:pt x="103" y="17550"/>
                    <a:pt x="1042" y="18210"/>
                  </a:cubicBezTo>
                  <a:cubicBezTo>
                    <a:pt x="3976" y="20238"/>
                    <a:pt x="7205" y="21323"/>
                    <a:pt x="10609" y="21323"/>
                  </a:cubicBezTo>
                  <a:cubicBezTo>
                    <a:pt x="13955" y="21323"/>
                    <a:pt x="17124" y="20238"/>
                    <a:pt x="20000" y="18305"/>
                  </a:cubicBezTo>
                  <a:cubicBezTo>
                    <a:pt x="20940" y="17692"/>
                    <a:pt x="21321" y="15852"/>
                    <a:pt x="20822" y="14437"/>
                  </a:cubicBezTo>
                  <a:lnTo>
                    <a:pt x="16156" y="1468"/>
                  </a:lnTo>
                  <a:cubicBezTo>
                    <a:pt x="15774" y="383"/>
                    <a:pt x="14952" y="-136"/>
                    <a:pt x="14189" y="242"/>
                  </a:cubicBezTo>
                  <a:cubicBezTo>
                    <a:pt x="13045" y="808"/>
                    <a:pt x="11842" y="1091"/>
                    <a:pt x="10609" y="1091"/>
                  </a:cubicBezTo>
                  <a:close/>
                </a:path>
              </a:pathLst>
            </a:custGeom>
            <a:solidFill>
              <a:schemeClr val="accent3">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46" name="Shape">
              <a:extLst>
                <a:ext uri="{FF2B5EF4-FFF2-40B4-BE49-F238E27FC236}">
                  <a16:creationId xmlns:a16="http://schemas.microsoft.com/office/drawing/2014/main" id="{74636FE0-5718-4537-A17A-26A31AC73B5A}"/>
                </a:ext>
              </a:extLst>
            </p:cNvPr>
            <p:cNvSpPr/>
            <p:nvPr/>
          </p:nvSpPr>
          <p:spPr>
            <a:xfrm>
              <a:off x="6629330" y="2226514"/>
              <a:ext cx="1223709" cy="1350127"/>
            </a:xfrm>
            <a:custGeom>
              <a:avLst/>
              <a:gdLst/>
              <a:ahLst/>
              <a:cxnLst>
                <a:cxn ang="0">
                  <a:pos x="wd2" y="hd2"/>
                </a:cxn>
                <a:cxn ang="5400000">
                  <a:pos x="wd2" y="hd2"/>
                </a:cxn>
                <a:cxn ang="10800000">
                  <a:pos x="wd2" y="hd2"/>
                </a:cxn>
                <a:cxn ang="16200000">
                  <a:pos x="wd2" y="hd2"/>
                </a:cxn>
              </a:cxnLst>
              <a:rect l="0" t="0" r="r" b="b"/>
              <a:pathLst>
                <a:path w="21245" h="21299" extrusionOk="0">
                  <a:moveTo>
                    <a:pt x="6143" y="970"/>
                  </a:moveTo>
                  <a:lnTo>
                    <a:pt x="292" y="10165"/>
                  </a:lnTo>
                  <a:cubicBezTo>
                    <a:pt x="-223" y="10934"/>
                    <a:pt x="-39" y="11937"/>
                    <a:pt x="697" y="12539"/>
                  </a:cubicBezTo>
                  <a:cubicBezTo>
                    <a:pt x="3015" y="14411"/>
                    <a:pt x="4671" y="16952"/>
                    <a:pt x="5370" y="19794"/>
                  </a:cubicBezTo>
                  <a:cubicBezTo>
                    <a:pt x="5591" y="20664"/>
                    <a:pt x="6437" y="21299"/>
                    <a:pt x="7431" y="21299"/>
                  </a:cubicBezTo>
                  <a:lnTo>
                    <a:pt x="19132" y="21299"/>
                  </a:lnTo>
                  <a:cubicBezTo>
                    <a:pt x="20420" y="21299"/>
                    <a:pt x="21377" y="20262"/>
                    <a:pt x="21230" y="19126"/>
                  </a:cubicBezTo>
                  <a:cubicBezTo>
                    <a:pt x="20163" y="11469"/>
                    <a:pt x="15710" y="4815"/>
                    <a:pt x="9271" y="368"/>
                  </a:cubicBezTo>
                  <a:cubicBezTo>
                    <a:pt x="8240" y="-301"/>
                    <a:pt x="6768" y="-33"/>
                    <a:pt x="6143" y="970"/>
                  </a:cubicBezTo>
                  <a:close/>
                </a:path>
              </a:pathLst>
            </a:custGeom>
            <a:solidFill>
              <a:schemeClr val="accent5">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47" name="Shape">
              <a:extLst>
                <a:ext uri="{FF2B5EF4-FFF2-40B4-BE49-F238E27FC236}">
                  <a16:creationId xmlns:a16="http://schemas.microsoft.com/office/drawing/2014/main" id="{CCA4A829-1490-4892-8C70-778C9A7337FD}"/>
                </a:ext>
              </a:extLst>
            </p:cNvPr>
            <p:cNvSpPr/>
            <p:nvPr/>
          </p:nvSpPr>
          <p:spPr>
            <a:xfrm>
              <a:off x="4325036" y="2226514"/>
              <a:ext cx="1214423" cy="1343255"/>
            </a:xfrm>
            <a:custGeom>
              <a:avLst/>
              <a:gdLst/>
              <a:ahLst/>
              <a:cxnLst>
                <a:cxn ang="0">
                  <a:pos x="wd2" y="hd2"/>
                </a:cxn>
                <a:cxn ang="5400000">
                  <a:pos x="wd2" y="hd2"/>
                </a:cxn>
                <a:cxn ang="10800000">
                  <a:pos x="wd2" y="hd2"/>
                </a:cxn>
                <a:cxn ang="16200000">
                  <a:pos x="wd2" y="hd2"/>
                </a:cxn>
              </a:cxnLst>
              <a:rect l="0" t="0" r="r" b="b"/>
              <a:pathLst>
                <a:path w="21265" h="21290" extrusionOk="0">
                  <a:moveTo>
                    <a:pt x="20985" y="10204"/>
                  </a:moveTo>
                  <a:lnTo>
                    <a:pt x="15084" y="967"/>
                  </a:lnTo>
                  <a:cubicBezTo>
                    <a:pt x="14453" y="-41"/>
                    <a:pt x="12968" y="-310"/>
                    <a:pt x="11929" y="395"/>
                  </a:cubicBezTo>
                  <a:cubicBezTo>
                    <a:pt x="5508" y="4830"/>
                    <a:pt x="1092" y="11481"/>
                    <a:pt x="15" y="19106"/>
                  </a:cubicBezTo>
                  <a:cubicBezTo>
                    <a:pt x="-133" y="20282"/>
                    <a:pt x="832" y="21290"/>
                    <a:pt x="2131" y="21290"/>
                  </a:cubicBezTo>
                  <a:lnTo>
                    <a:pt x="13933" y="21290"/>
                  </a:lnTo>
                  <a:cubicBezTo>
                    <a:pt x="14935" y="21290"/>
                    <a:pt x="15789" y="20652"/>
                    <a:pt x="16011" y="19778"/>
                  </a:cubicBezTo>
                  <a:cubicBezTo>
                    <a:pt x="16679" y="16957"/>
                    <a:pt x="18313" y="14437"/>
                    <a:pt x="20613" y="12556"/>
                  </a:cubicBezTo>
                  <a:cubicBezTo>
                    <a:pt x="21319" y="11951"/>
                    <a:pt x="21467" y="10977"/>
                    <a:pt x="20985" y="10204"/>
                  </a:cubicBezTo>
                  <a:close/>
                </a:path>
              </a:pathLst>
            </a:custGeom>
            <a:solidFill>
              <a:srgbClr val="EADBF5"/>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48" name="Shape">
              <a:extLst>
                <a:ext uri="{FF2B5EF4-FFF2-40B4-BE49-F238E27FC236}">
                  <a16:creationId xmlns:a16="http://schemas.microsoft.com/office/drawing/2014/main" id="{12033D95-5A52-4CE9-9838-88E4D7A70674}"/>
                </a:ext>
              </a:extLst>
            </p:cNvPr>
            <p:cNvSpPr/>
            <p:nvPr/>
          </p:nvSpPr>
          <p:spPr>
            <a:xfrm>
              <a:off x="5336168" y="1879775"/>
              <a:ext cx="1519665" cy="957400"/>
            </a:xfrm>
            <a:custGeom>
              <a:avLst/>
              <a:gdLst/>
              <a:ahLst/>
              <a:cxnLst>
                <a:cxn ang="0">
                  <a:pos x="wd2" y="hd2"/>
                </a:cxn>
                <a:cxn ang="5400000">
                  <a:pos x="wd2" y="hd2"/>
                </a:cxn>
                <a:cxn ang="10800000">
                  <a:pos x="wd2" y="hd2"/>
                </a:cxn>
                <a:cxn ang="16200000">
                  <a:pos x="wd2" y="hd2"/>
                </a:cxn>
              </a:cxnLst>
              <a:rect l="0" t="0" r="r" b="b"/>
              <a:pathLst>
                <a:path w="21042" h="21350" extrusionOk="0">
                  <a:moveTo>
                    <a:pt x="10609" y="20229"/>
                  </a:moveTo>
                  <a:cubicBezTo>
                    <a:pt x="11871" y="20229"/>
                    <a:pt x="13074" y="20560"/>
                    <a:pt x="14189" y="21127"/>
                  </a:cubicBezTo>
                  <a:cubicBezTo>
                    <a:pt x="14952" y="21505"/>
                    <a:pt x="15774" y="20986"/>
                    <a:pt x="16156" y="19898"/>
                  </a:cubicBezTo>
                  <a:lnTo>
                    <a:pt x="20822" y="6901"/>
                  </a:lnTo>
                  <a:cubicBezTo>
                    <a:pt x="21321" y="5483"/>
                    <a:pt x="20939" y="3639"/>
                    <a:pt x="20000" y="3025"/>
                  </a:cubicBezTo>
                  <a:cubicBezTo>
                    <a:pt x="17095" y="1087"/>
                    <a:pt x="13925" y="0"/>
                    <a:pt x="10609" y="0"/>
                  </a:cubicBezTo>
                  <a:cubicBezTo>
                    <a:pt x="7205" y="0"/>
                    <a:pt x="3976" y="1134"/>
                    <a:pt x="1042" y="3119"/>
                  </a:cubicBezTo>
                  <a:cubicBezTo>
                    <a:pt x="102" y="3781"/>
                    <a:pt x="-279" y="5577"/>
                    <a:pt x="220" y="6995"/>
                  </a:cubicBezTo>
                  <a:lnTo>
                    <a:pt x="4886" y="19993"/>
                  </a:lnTo>
                  <a:cubicBezTo>
                    <a:pt x="5297" y="21127"/>
                    <a:pt x="6119" y="21600"/>
                    <a:pt x="6882" y="21222"/>
                  </a:cubicBezTo>
                  <a:cubicBezTo>
                    <a:pt x="8056" y="20560"/>
                    <a:pt x="9288" y="20229"/>
                    <a:pt x="10609" y="20229"/>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8" name="Freeform: Shape 37">
              <a:extLst>
                <a:ext uri="{FF2B5EF4-FFF2-40B4-BE49-F238E27FC236}">
                  <a16:creationId xmlns:a16="http://schemas.microsoft.com/office/drawing/2014/main" id="{09056CA9-323A-427F-9D25-5783E32A6ACE}"/>
                </a:ext>
              </a:extLst>
            </p:cNvPr>
            <p:cNvSpPr/>
            <p:nvPr/>
          </p:nvSpPr>
          <p:spPr>
            <a:xfrm>
              <a:off x="5779118" y="2784835"/>
              <a:ext cx="633764" cy="210878"/>
            </a:xfrm>
            <a:custGeom>
              <a:avLst/>
              <a:gdLst>
                <a:gd name="connsiteX0" fmla="*/ 321139 w 633764"/>
                <a:gd name="connsiteY0" fmla="*/ 0 h 210878"/>
                <a:gd name="connsiteX1" fmla="*/ 573403 w 633764"/>
                <a:gd name="connsiteY1" fmla="*/ 38155 h 210878"/>
                <a:gd name="connsiteX2" fmla="*/ 622100 w 633764"/>
                <a:gd name="connsiteY2" fmla="*/ 161037 h 210878"/>
                <a:gd name="connsiteX3" fmla="*/ 522552 w 633764"/>
                <a:gd name="connsiteY3" fmla="*/ 199193 h 210878"/>
                <a:gd name="connsiteX4" fmla="*/ 323292 w 633764"/>
                <a:gd name="connsiteY4" fmla="*/ 169535 h 210878"/>
                <a:gd name="connsiteX5" fmla="*/ 98606 w 633764"/>
                <a:gd name="connsiteY5" fmla="*/ 207690 h 210878"/>
                <a:gd name="connsiteX6" fmla="*/ 24401 w 633764"/>
                <a:gd name="connsiteY6" fmla="*/ 182281 h 210878"/>
                <a:gd name="connsiteX7" fmla="*/ 11730 w 633764"/>
                <a:gd name="connsiteY7" fmla="*/ 165286 h 210878"/>
                <a:gd name="connsiteX8" fmla="*/ 58356 w 633764"/>
                <a:gd name="connsiteY8" fmla="*/ 42404 h 210878"/>
                <a:gd name="connsiteX9" fmla="*/ 321139 w 633764"/>
                <a:gd name="connsiteY9" fmla="*/ 0 h 21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764" h="210878">
                  <a:moveTo>
                    <a:pt x="321139" y="0"/>
                  </a:moveTo>
                  <a:cubicBezTo>
                    <a:pt x="408098" y="0"/>
                    <a:pt x="492821" y="12746"/>
                    <a:pt x="573403" y="38155"/>
                  </a:cubicBezTo>
                  <a:cubicBezTo>
                    <a:pt x="626324" y="52984"/>
                    <a:pt x="649678" y="114467"/>
                    <a:pt x="622100" y="161037"/>
                  </a:cubicBezTo>
                  <a:cubicBezTo>
                    <a:pt x="600898" y="195027"/>
                    <a:pt x="560649" y="211939"/>
                    <a:pt x="522552" y="199193"/>
                  </a:cubicBezTo>
                  <a:cubicBezTo>
                    <a:pt x="458948" y="180115"/>
                    <a:pt x="391120" y="169535"/>
                    <a:pt x="323292" y="169535"/>
                  </a:cubicBezTo>
                  <a:cubicBezTo>
                    <a:pt x="244863" y="169535"/>
                    <a:pt x="168588" y="182281"/>
                    <a:pt x="98606" y="207690"/>
                  </a:cubicBezTo>
                  <a:cubicBezTo>
                    <a:pt x="71028" y="216188"/>
                    <a:pt x="41379" y="207690"/>
                    <a:pt x="24401" y="182281"/>
                  </a:cubicBezTo>
                  <a:lnTo>
                    <a:pt x="11730" y="165286"/>
                  </a:lnTo>
                  <a:cubicBezTo>
                    <a:pt x="-15849" y="118716"/>
                    <a:pt x="7423" y="59316"/>
                    <a:pt x="58356" y="42404"/>
                  </a:cubicBezTo>
                  <a:cubicBezTo>
                    <a:pt x="141009" y="14829"/>
                    <a:pt x="230039" y="0"/>
                    <a:pt x="32113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13047401-14E1-4BBC-8A53-2918050B88A2}"/>
                </a:ext>
              </a:extLst>
            </p:cNvPr>
            <p:cNvSpPr/>
            <p:nvPr/>
          </p:nvSpPr>
          <p:spPr>
            <a:xfrm>
              <a:off x="6536920" y="2993129"/>
              <a:ext cx="404701" cy="577004"/>
            </a:xfrm>
            <a:custGeom>
              <a:avLst/>
              <a:gdLst>
                <a:gd name="connsiteX0" fmla="*/ 72839 w 404701"/>
                <a:gd name="connsiteY0" fmla="*/ 1017 h 577004"/>
                <a:gd name="connsiteX1" fmla="*/ 140142 w 404701"/>
                <a:gd name="connsiteY1" fmla="*/ 21666 h 577004"/>
                <a:gd name="connsiteX2" fmla="*/ 402921 w 404701"/>
                <a:gd name="connsiteY2" fmla="*/ 477380 h 577004"/>
                <a:gd name="connsiteX3" fmla="*/ 324557 w 404701"/>
                <a:gd name="connsiteY3" fmla="*/ 577004 h 577004"/>
                <a:gd name="connsiteX4" fmla="*/ 318161 w 404701"/>
                <a:gd name="connsiteY4" fmla="*/ 577004 h 577004"/>
                <a:gd name="connsiteX5" fmla="*/ 239716 w 404701"/>
                <a:gd name="connsiteY5" fmla="*/ 511290 h 577004"/>
                <a:gd name="connsiteX6" fmla="*/ 27778 w 404701"/>
                <a:gd name="connsiteY6" fmla="*/ 148883 h 577004"/>
                <a:gd name="connsiteX7" fmla="*/ 10858 w 404701"/>
                <a:gd name="connsiteY7" fmla="*/ 47153 h 577004"/>
                <a:gd name="connsiteX8" fmla="*/ 15068 w 404701"/>
                <a:gd name="connsiteY8" fmla="*/ 40763 h 577004"/>
                <a:gd name="connsiteX9" fmla="*/ 72839 w 404701"/>
                <a:gd name="connsiteY9" fmla="*/ 1017 h 57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701" h="577004">
                  <a:moveTo>
                    <a:pt x="72839" y="1017"/>
                  </a:moveTo>
                  <a:cubicBezTo>
                    <a:pt x="96164" y="-2695"/>
                    <a:pt x="121078" y="3659"/>
                    <a:pt x="140142" y="21666"/>
                  </a:cubicBezTo>
                  <a:cubicBezTo>
                    <a:pt x="267322" y="140387"/>
                    <a:pt x="362686" y="297230"/>
                    <a:pt x="402921" y="477380"/>
                  </a:cubicBezTo>
                  <a:cubicBezTo>
                    <a:pt x="413526" y="528281"/>
                    <a:pt x="375396" y="577004"/>
                    <a:pt x="324557" y="577004"/>
                  </a:cubicBezTo>
                  <a:lnTo>
                    <a:pt x="318161" y="577004"/>
                  </a:lnTo>
                  <a:cubicBezTo>
                    <a:pt x="280032" y="577004"/>
                    <a:pt x="246112" y="549484"/>
                    <a:pt x="239716" y="511290"/>
                  </a:cubicBezTo>
                  <a:cubicBezTo>
                    <a:pt x="207982" y="369261"/>
                    <a:pt x="131642" y="244223"/>
                    <a:pt x="27778" y="148883"/>
                  </a:cubicBezTo>
                  <a:cubicBezTo>
                    <a:pt x="-1852" y="123469"/>
                    <a:pt x="-8247" y="81063"/>
                    <a:pt x="10858" y="47153"/>
                  </a:cubicBezTo>
                  <a:lnTo>
                    <a:pt x="15068" y="40763"/>
                  </a:lnTo>
                  <a:cubicBezTo>
                    <a:pt x="27778" y="18508"/>
                    <a:pt x="49514" y="4730"/>
                    <a:pt x="72839" y="1017"/>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E6F22769-E7FB-48B1-80E7-C815AB982856}"/>
                </a:ext>
              </a:extLst>
            </p:cNvPr>
            <p:cNvSpPr/>
            <p:nvPr/>
          </p:nvSpPr>
          <p:spPr>
            <a:xfrm>
              <a:off x="5238894" y="2993129"/>
              <a:ext cx="400595" cy="569098"/>
            </a:xfrm>
            <a:custGeom>
              <a:avLst/>
              <a:gdLst>
                <a:gd name="connsiteX0" fmla="*/ 325797 w 400595"/>
                <a:gd name="connsiteY0" fmla="*/ 858 h 569098"/>
                <a:gd name="connsiteX1" fmla="*/ 385371 w 400595"/>
                <a:gd name="connsiteY1" fmla="*/ 41401 h 569098"/>
                <a:gd name="connsiteX2" fmla="*/ 389620 w 400595"/>
                <a:gd name="connsiteY2" fmla="*/ 47765 h 569098"/>
                <a:gd name="connsiteX3" fmla="*/ 374789 w 400595"/>
                <a:gd name="connsiteY3" fmla="*/ 149443 h 569098"/>
                <a:gd name="connsiteX4" fmla="*/ 311217 w 400595"/>
                <a:gd name="connsiteY4" fmla="*/ 215179 h 569098"/>
                <a:gd name="connsiteX5" fmla="*/ 169161 w 400595"/>
                <a:gd name="connsiteY5" fmla="*/ 505532 h 569098"/>
                <a:gd name="connsiteX6" fmla="*/ 90757 w 400595"/>
                <a:gd name="connsiteY6" fmla="*/ 569098 h 569098"/>
                <a:gd name="connsiteX7" fmla="*/ 82260 w 400595"/>
                <a:gd name="connsiteY7" fmla="*/ 569098 h 569098"/>
                <a:gd name="connsiteX8" fmla="*/ 1772 w 400595"/>
                <a:gd name="connsiteY8" fmla="*/ 469518 h 569098"/>
                <a:gd name="connsiteX9" fmla="*/ 258226 w 400595"/>
                <a:gd name="connsiteY9" fmla="*/ 22309 h 569098"/>
                <a:gd name="connsiteX10" fmla="*/ 325797 w 400595"/>
                <a:gd name="connsiteY10" fmla="*/ 858 h 5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5" h="569098">
                  <a:moveTo>
                    <a:pt x="325797" y="858"/>
                  </a:moveTo>
                  <a:cubicBezTo>
                    <a:pt x="349376" y="4303"/>
                    <a:pt x="371623" y="18079"/>
                    <a:pt x="385371" y="41401"/>
                  </a:cubicBezTo>
                  <a:lnTo>
                    <a:pt x="389620" y="47765"/>
                  </a:lnTo>
                  <a:cubicBezTo>
                    <a:pt x="408700" y="81682"/>
                    <a:pt x="402367" y="124059"/>
                    <a:pt x="374789" y="149443"/>
                  </a:cubicBezTo>
                  <a:cubicBezTo>
                    <a:pt x="351461" y="170704"/>
                    <a:pt x="332381" y="191893"/>
                    <a:pt x="311217" y="215179"/>
                  </a:cubicBezTo>
                  <a:cubicBezTo>
                    <a:pt x="243396" y="297837"/>
                    <a:pt x="194654" y="397418"/>
                    <a:pt x="169161" y="505532"/>
                  </a:cubicBezTo>
                  <a:cubicBezTo>
                    <a:pt x="160743" y="543715"/>
                    <a:pt x="128917" y="569098"/>
                    <a:pt x="90757" y="569098"/>
                  </a:cubicBezTo>
                  <a:lnTo>
                    <a:pt x="82260" y="569098"/>
                  </a:lnTo>
                  <a:cubicBezTo>
                    <a:pt x="29269" y="569098"/>
                    <a:pt x="-8810" y="520357"/>
                    <a:pt x="1772" y="469518"/>
                  </a:cubicBezTo>
                  <a:cubicBezTo>
                    <a:pt x="39932" y="295740"/>
                    <a:pt x="131081" y="140982"/>
                    <a:pt x="258226" y="22309"/>
                  </a:cubicBezTo>
                  <a:cubicBezTo>
                    <a:pt x="277306" y="4302"/>
                    <a:pt x="302218" y="-2586"/>
                    <a:pt x="325797" y="858"/>
                  </a:cubicBezTo>
                  <a:close/>
                </a:path>
              </a:pathLst>
            </a:custGeom>
            <a:solidFill>
              <a:srgbClr val="401B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EC3CE4CA-3D74-4EF4-BE0A-CB56B2B5A3F1}"/>
                </a:ext>
              </a:extLst>
            </p:cNvPr>
            <p:cNvSpPr/>
            <p:nvPr/>
          </p:nvSpPr>
          <p:spPr>
            <a:xfrm>
              <a:off x="6515743" y="3752550"/>
              <a:ext cx="408401" cy="576109"/>
            </a:xfrm>
            <a:custGeom>
              <a:avLst/>
              <a:gdLst>
                <a:gd name="connsiteX0" fmla="*/ 317589 w 408401"/>
                <a:gd name="connsiteY0" fmla="*/ 0 h 576109"/>
                <a:gd name="connsiteX1" fmla="*/ 326120 w 408401"/>
                <a:gd name="connsiteY1" fmla="*/ 0 h 576109"/>
                <a:gd name="connsiteX2" fmla="*/ 406637 w 408401"/>
                <a:gd name="connsiteY2" fmla="*/ 99636 h 576109"/>
                <a:gd name="connsiteX3" fmla="*/ 139576 w 408401"/>
                <a:gd name="connsiteY3" fmla="*/ 555319 h 576109"/>
                <a:gd name="connsiteX4" fmla="*/ 14536 w 408401"/>
                <a:gd name="connsiteY4" fmla="*/ 536248 h 576109"/>
                <a:gd name="connsiteX5" fmla="*/ 10311 w 408401"/>
                <a:gd name="connsiteY5" fmla="*/ 529866 h 576109"/>
                <a:gd name="connsiteX6" fmla="*/ 27210 w 408401"/>
                <a:gd name="connsiteY6" fmla="*/ 428128 h 576109"/>
                <a:gd name="connsiteX7" fmla="*/ 52641 w 408401"/>
                <a:gd name="connsiteY7" fmla="*/ 404851 h 576109"/>
                <a:gd name="connsiteX8" fmla="*/ 239185 w 408401"/>
                <a:gd name="connsiteY8" fmla="*/ 65699 h 576109"/>
                <a:gd name="connsiteX9" fmla="*/ 317589 w 408401"/>
                <a:gd name="connsiteY9" fmla="*/ 0 h 57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401" h="576109">
                  <a:moveTo>
                    <a:pt x="317589" y="0"/>
                  </a:moveTo>
                  <a:lnTo>
                    <a:pt x="326120" y="0"/>
                  </a:lnTo>
                  <a:cubicBezTo>
                    <a:pt x="379094" y="2103"/>
                    <a:pt x="417199" y="48730"/>
                    <a:pt x="406637" y="99636"/>
                  </a:cubicBezTo>
                  <a:cubicBezTo>
                    <a:pt x="368531" y="277660"/>
                    <a:pt x="273147" y="436612"/>
                    <a:pt x="139576" y="555319"/>
                  </a:cubicBezTo>
                  <a:cubicBezTo>
                    <a:pt x="101471" y="589256"/>
                    <a:pt x="39966" y="580772"/>
                    <a:pt x="14536" y="536248"/>
                  </a:cubicBezTo>
                  <a:lnTo>
                    <a:pt x="10311" y="529866"/>
                  </a:lnTo>
                  <a:cubicBezTo>
                    <a:pt x="-8782" y="496002"/>
                    <a:pt x="-333" y="453581"/>
                    <a:pt x="27210" y="428128"/>
                  </a:cubicBezTo>
                  <a:cubicBezTo>
                    <a:pt x="35741" y="419644"/>
                    <a:pt x="44191" y="413335"/>
                    <a:pt x="52641" y="404851"/>
                  </a:cubicBezTo>
                  <a:cubicBezTo>
                    <a:pt x="143801" y="313700"/>
                    <a:pt x="209530" y="197096"/>
                    <a:pt x="239185" y="65699"/>
                  </a:cubicBezTo>
                  <a:cubicBezTo>
                    <a:pt x="247635" y="27556"/>
                    <a:pt x="279484" y="0"/>
                    <a:pt x="317589"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32147710-EC4A-4307-925C-A71018B3A1DD}"/>
                </a:ext>
              </a:extLst>
            </p:cNvPr>
            <p:cNvSpPr/>
            <p:nvPr/>
          </p:nvSpPr>
          <p:spPr>
            <a:xfrm>
              <a:off x="5239740" y="3752550"/>
              <a:ext cx="399037" cy="569192"/>
            </a:xfrm>
            <a:custGeom>
              <a:avLst/>
              <a:gdLst>
                <a:gd name="connsiteX0" fmla="*/ 82340 w 399037"/>
                <a:gd name="connsiteY0" fmla="*/ 0 h 569192"/>
                <a:gd name="connsiteX1" fmla="*/ 90838 w 399037"/>
                <a:gd name="connsiteY1" fmla="*/ 0 h 569192"/>
                <a:gd name="connsiteX2" fmla="*/ 169243 w 399037"/>
                <a:gd name="connsiteY2" fmla="*/ 65721 h 569192"/>
                <a:gd name="connsiteX3" fmla="*/ 249813 w 399037"/>
                <a:gd name="connsiteY3" fmla="*/ 267075 h 569192"/>
                <a:gd name="connsiteX4" fmla="*/ 372712 w 399037"/>
                <a:gd name="connsiteY4" fmla="*/ 419679 h 569192"/>
                <a:gd name="connsiteX5" fmla="*/ 389708 w 399037"/>
                <a:gd name="connsiteY5" fmla="*/ 521439 h 569192"/>
                <a:gd name="connsiteX6" fmla="*/ 385459 w 399037"/>
                <a:gd name="connsiteY6" fmla="*/ 527794 h 569192"/>
                <a:gd name="connsiteX7" fmla="*/ 258230 w 399037"/>
                <a:gd name="connsiteY7" fmla="*/ 546861 h 569192"/>
                <a:gd name="connsiteX8" fmla="*/ 1770 w 399037"/>
                <a:gd name="connsiteY8" fmla="*/ 99665 h 569192"/>
                <a:gd name="connsiteX9" fmla="*/ 82340 w 399037"/>
                <a:gd name="connsiteY9" fmla="*/ 0 h 56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037" h="569192">
                  <a:moveTo>
                    <a:pt x="82340" y="0"/>
                  </a:moveTo>
                  <a:lnTo>
                    <a:pt x="90838" y="0"/>
                  </a:lnTo>
                  <a:cubicBezTo>
                    <a:pt x="128998" y="0"/>
                    <a:pt x="160745" y="27588"/>
                    <a:pt x="169243" y="65721"/>
                  </a:cubicBezTo>
                  <a:cubicBezTo>
                    <a:pt x="186159" y="137798"/>
                    <a:pt x="213737" y="205614"/>
                    <a:pt x="249813" y="267075"/>
                  </a:cubicBezTo>
                  <a:cubicBezTo>
                    <a:pt x="283724" y="322180"/>
                    <a:pt x="323969" y="375190"/>
                    <a:pt x="372712" y="419679"/>
                  </a:cubicBezTo>
                  <a:cubicBezTo>
                    <a:pt x="400290" y="445101"/>
                    <a:pt x="406623" y="487495"/>
                    <a:pt x="389708" y="521439"/>
                  </a:cubicBezTo>
                  <a:lnTo>
                    <a:pt x="385459" y="527794"/>
                  </a:lnTo>
                  <a:cubicBezTo>
                    <a:pt x="357880" y="574449"/>
                    <a:pt x="296391" y="582899"/>
                    <a:pt x="258230" y="546861"/>
                  </a:cubicBezTo>
                  <a:cubicBezTo>
                    <a:pt x="131082" y="428201"/>
                    <a:pt x="39930" y="273430"/>
                    <a:pt x="1770" y="99665"/>
                  </a:cubicBezTo>
                  <a:cubicBezTo>
                    <a:pt x="-8812" y="48749"/>
                    <a:pt x="29348" y="0"/>
                    <a:pt x="8234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D7A611-5C84-4239-B8A5-A2AE3D621013}"/>
                </a:ext>
              </a:extLst>
            </p:cNvPr>
            <p:cNvSpPr/>
            <p:nvPr/>
          </p:nvSpPr>
          <p:spPr>
            <a:xfrm>
              <a:off x="5779506" y="4319956"/>
              <a:ext cx="632989" cy="209675"/>
            </a:xfrm>
            <a:custGeom>
              <a:avLst/>
              <a:gdLst>
                <a:gd name="connsiteX0" fmla="*/ 79647 w 632989"/>
                <a:gd name="connsiteY0" fmla="*/ 7 h 209675"/>
                <a:gd name="connsiteX1" fmla="*/ 102057 w 632989"/>
                <a:gd name="connsiteY1" fmla="*/ 4073 h 209675"/>
                <a:gd name="connsiteX2" fmla="*/ 322436 w 632989"/>
                <a:gd name="connsiteY2" fmla="*/ 40145 h 209675"/>
                <a:gd name="connsiteX3" fmla="*/ 521697 w 632989"/>
                <a:gd name="connsiteY3" fmla="*/ 10488 h 209675"/>
                <a:gd name="connsiteX4" fmla="*/ 621327 w 632989"/>
                <a:gd name="connsiteY4" fmla="*/ 48559 h 209675"/>
                <a:gd name="connsiteX5" fmla="*/ 572547 w 632989"/>
                <a:gd name="connsiteY5" fmla="*/ 171520 h 209675"/>
                <a:gd name="connsiteX6" fmla="*/ 320366 w 632989"/>
                <a:gd name="connsiteY6" fmla="*/ 209675 h 209675"/>
                <a:gd name="connsiteX7" fmla="*/ 53277 w 632989"/>
                <a:gd name="connsiteY7" fmla="*/ 167272 h 209675"/>
                <a:gd name="connsiteX8" fmla="*/ 10875 w 632989"/>
                <a:gd name="connsiteY8" fmla="*/ 48559 h 209675"/>
                <a:gd name="connsiteX9" fmla="*/ 23629 w 632989"/>
                <a:gd name="connsiteY9" fmla="*/ 29482 h 209675"/>
                <a:gd name="connsiteX10" fmla="*/ 79647 w 632989"/>
                <a:gd name="connsiteY10" fmla="*/ 7 h 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989" h="209675">
                  <a:moveTo>
                    <a:pt x="79647" y="7"/>
                  </a:moveTo>
                  <a:cubicBezTo>
                    <a:pt x="87067" y="106"/>
                    <a:pt x="94624" y="1428"/>
                    <a:pt x="102057" y="4073"/>
                  </a:cubicBezTo>
                  <a:cubicBezTo>
                    <a:pt x="171956" y="27399"/>
                    <a:pt x="246161" y="40145"/>
                    <a:pt x="322436" y="40145"/>
                  </a:cubicBezTo>
                  <a:cubicBezTo>
                    <a:pt x="392418" y="40145"/>
                    <a:pt x="460246" y="29482"/>
                    <a:pt x="521697" y="10488"/>
                  </a:cubicBezTo>
                  <a:cubicBezTo>
                    <a:pt x="559876" y="-175"/>
                    <a:pt x="600125" y="14653"/>
                    <a:pt x="621327" y="48559"/>
                  </a:cubicBezTo>
                  <a:cubicBezTo>
                    <a:pt x="648905" y="95211"/>
                    <a:pt x="625550" y="156692"/>
                    <a:pt x="572547" y="171520"/>
                  </a:cubicBezTo>
                  <a:cubicBezTo>
                    <a:pt x="492048" y="196929"/>
                    <a:pt x="409395" y="209675"/>
                    <a:pt x="320366" y="209675"/>
                  </a:cubicBezTo>
                  <a:cubicBezTo>
                    <a:pt x="227113" y="209675"/>
                    <a:pt x="138083" y="194846"/>
                    <a:pt x="53277" y="167272"/>
                  </a:cubicBezTo>
                  <a:cubicBezTo>
                    <a:pt x="6651" y="150360"/>
                    <a:pt x="-14551" y="93128"/>
                    <a:pt x="10875" y="48559"/>
                  </a:cubicBezTo>
                  <a:lnTo>
                    <a:pt x="23629" y="29482"/>
                  </a:lnTo>
                  <a:cubicBezTo>
                    <a:pt x="36362" y="10425"/>
                    <a:pt x="57388" y="-290"/>
                    <a:pt x="79647" y="7"/>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TextBox 39">
              <a:extLst>
                <a:ext uri="{FF2B5EF4-FFF2-40B4-BE49-F238E27FC236}">
                  <a16:creationId xmlns:a16="http://schemas.microsoft.com/office/drawing/2014/main" id="{BA97762B-9D0B-4F73-A52B-0C47E92A0D3C}"/>
                </a:ext>
              </a:extLst>
            </p:cNvPr>
            <p:cNvSpPr txBox="1"/>
            <p:nvPr/>
          </p:nvSpPr>
          <p:spPr>
            <a:xfrm>
              <a:off x="7643340" y="2400538"/>
              <a:ext cx="59561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rPr>
                <a:t>02</a:t>
              </a:r>
            </a:p>
          </p:txBody>
        </p:sp>
        <p:sp>
          <p:nvSpPr>
            <p:cNvPr id="51" name="TextBox 40">
              <a:extLst>
                <a:ext uri="{FF2B5EF4-FFF2-40B4-BE49-F238E27FC236}">
                  <a16:creationId xmlns:a16="http://schemas.microsoft.com/office/drawing/2014/main" id="{C9A29281-37B3-4164-AFE1-3F46B442D18D}"/>
                </a:ext>
              </a:extLst>
            </p:cNvPr>
            <p:cNvSpPr txBox="1"/>
            <p:nvPr/>
          </p:nvSpPr>
          <p:spPr>
            <a:xfrm>
              <a:off x="7619926" y="4507140"/>
              <a:ext cx="59561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rPr>
                <a:t>03</a:t>
              </a:r>
            </a:p>
          </p:txBody>
        </p:sp>
        <p:sp>
          <p:nvSpPr>
            <p:cNvPr id="54" name="TextBox 43">
              <a:extLst>
                <a:ext uri="{FF2B5EF4-FFF2-40B4-BE49-F238E27FC236}">
                  <a16:creationId xmlns:a16="http://schemas.microsoft.com/office/drawing/2014/main" id="{402146F6-FA50-477E-990A-1669985CF3E2}"/>
                </a:ext>
              </a:extLst>
            </p:cNvPr>
            <p:cNvSpPr txBox="1"/>
            <p:nvPr/>
          </p:nvSpPr>
          <p:spPr>
            <a:xfrm>
              <a:off x="3955445" y="2419586"/>
              <a:ext cx="59561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rPr>
                <a:t>06</a:t>
              </a:r>
            </a:p>
          </p:txBody>
        </p:sp>
        <p:pic>
          <p:nvPicPr>
            <p:cNvPr id="8" name="Picture 7" descr="A puzzle piece in the shape of a head&#10;&#10;Description automatically generated with low confidence">
              <a:extLst>
                <a:ext uri="{FF2B5EF4-FFF2-40B4-BE49-F238E27FC236}">
                  <a16:creationId xmlns:a16="http://schemas.microsoft.com/office/drawing/2014/main" id="{A1C168A0-8A1C-E724-A9B0-F8955DC6D2B1}"/>
                </a:ext>
              </a:extLst>
            </p:cNvPr>
            <p:cNvPicPr>
              <a:picLocks noChangeAspect="1"/>
            </p:cNvPicPr>
            <p:nvPr/>
          </p:nvPicPr>
          <p:blipFill>
            <a:blip r:embed="rId3"/>
            <a:stretch>
              <a:fillRect/>
            </a:stretch>
          </p:blipFill>
          <p:spPr>
            <a:xfrm>
              <a:off x="4624392" y="2706900"/>
              <a:ext cx="569098" cy="569098"/>
            </a:xfrm>
            <a:prstGeom prst="rect">
              <a:avLst/>
            </a:prstGeom>
          </p:spPr>
        </p:pic>
        <p:pic>
          <p:nvPicPr>
            <p:cNvPr id="10" name="Picture 9" descr="A picture containing graphics, symbol, logo, graphic design&#10;&#10;Description automatically generated">
              <a:extLst>
                <a:ext uri="{FF2B5EF4-FFF2-40B4-BE49-F238E27FC236}">
                  <a16:creationId xmlns:a16="http://schemas.microsoft.com/office/drawing/2014/main" id="{65FFAE7F-4155-A46E-E6FE-A63CB372E1C5}"/>
                </a:ext>
              </a:extLst>
            </p:cNvPr>
            <p:cNvPicPr>
              <a:picLocks noChangeAspect="1"/>
            </p:cNvPicPr>
            <p:nvPr/>
          </p:nvPicPr>
          <p:blipFill rotWithShape="1">
            <a:blip r:embed="rId4"/>
            <a:srcRect b="6822"/>
            <a:stretch/>
          </p:blipFill>
          <p:spPr>
            <a:xfrm>
              <a:off x="6970729" y="2709321"/>
              <a:ext cx="573384" cy="577005"/>
            </a:xfrm>
            <a:prstGeom prst="rect">
              <a:avLst/>
            </a:prstGeom>
          </p:spPr>
        </p:pic>
        <p:pic>
          <p:nvPicPr>
            <p:cNvPr id="13" name="Picture 12" descr="A blue line drawing of a molecule&#10;&#10;Description automatically generated with low confidence">
              <a:extLst>
                <a:ext uri="{FF2B5EF4-FFF2-40B4-BE49-F238E27FC236}">
                  <a16:creationId xmlns:a16="http://schemas.microsoft.com/office/drawing/2014/main" id="{A54AA9D6-6E62-4E48-EDBF-822172794759}"/>
                </a:ext>
              </a:extLst>
            </p:cNvPr>
            <p:cNvPicPr>
              <a:picLocks noChangeAspect="1"/>
            </p:cNvPicPr>
            <p:nvPr/>
          </p:nvPicPr>
          <p:blipFill>
            <a:blip r:embed="rId5"/>
            <a:stretch>
              <a:fillRect/>
            </a:stretch>
          </p:blipFill>
          <p:spPr>
            <a:xfrm>
              <a:off x="6916697" y="4031279"/>
              <a:ext cx="569098" cy="569098"/>
            </a:xfrm>
            <a:prstGeom prst="rect">
              <a:avLst/>
            </a:prstGeom>
          </p:spPr>
        </p:pic>
        <p:pic>
          <p:nvPicPr>
            <p:cNvPr id="19" name="Picture 18" descr="A picture containing clipart, symbol, font, graphics&#10;&#10;Description automatically generated">
              <a:extLst>
                <a:ext uri="{FF2B5EF4-FFF2-40B4-BE49-F238E27FC236}">
                  <a16:creationId xmlns:a16="http://schemas.microsoft.com/office/drawing/2014/main" id="{6E1FC38E-8BB6-78F4-B59A-55A8F0B9FDB8}"/>
                </a:ext>
              </a:extLst>
            </p:cNvPr>
            <p:cNvPicPr>
              <a:picLocks noChangeAspect="1"/>
            </p:cNvPicPr>
            <p:nvPr/>
          </p:nvPicPr>
          <p:blipFill>
            <a:blip r:embed="rId6"/>
            <a:stretch>
              <a:fillRect/>
            </a:stretch>
          </p:blipFill>
          <p:spPr>
            <a:xfrm>
              <a:off x="4653921" y="4003051"/>
              <a:ext cx="569098" cy="569098"/>
            </a:xfrm>
            <a:prstGeom prst="rect">
              <a:avLst/>
            </a:prstGeom>
          </p:spPr>
        </p:pic>
        <p:pic>
          <p:nvPicPr>
            <p:cNvPr id="21" name="Picture 20" descr="A picture containing clipart, symbol, graphics, design&#10;&#10;Description automatically generated">
              <a:extLst>
                <a:ext uri="{FF2B5EF4-FFF2-40B4-BE49-F238E27FC236}">
                  <a16:creationId xmlns:a16="http://schemas.microsoft.com/office/drawing/2014/main" id="{C7A3C389-237B-C30F-26E7-B0EAB9FB61AB}"/>
                </a:ext>
              </a:extLst>
            </p:cNvPr>
            <p:cNvPicPr>
              <a:picLocks noChangeAspect="1"/>
            </p:cNvPicPr>
            <p:nvPr/>
          </p:nvPicPr>
          <p:blipFill rotWithShape="1">
            <a:blip r:embed="rId7"/>
            <a:srcRect l="14089" t="22622" r="14089" b="22622"/>
            <a:stretch/>
          </p:blipFill>
          <p:spPr>
            <a:xfrm>
              <a:off x="5660685" y="1995276"/>
              <a:ext cx="870630" cy="663743"/>
            </a:xfrm>
            <a:prstGeom prst="rect">
              <a:avLst/>
            </a:prstGeom>
          </p:spPr>
        </p:pic>
        <p:pic>
          <p:nvPicPr>
            <p:cNvPr id="71" name="Picture 70" descr="A picture containing text, font, graphics, logo&#10;&#10;Description automatically generated">
              <a:extLst>
                <a:ext uri="{FF2B5EF4-FFF2-40B4-BE49-F238E27FC236}">
                  <a16:creationId xmlns:a16="http://schemas.microsoft.com/office/drawing/2014/main" id="{8013446F-E77B-3BB1-4481-F282A92066CD}"/>
                </a:ext>
              </a:extLst>
            </p:cNvPr>
            <p:cNvPicPr>
              <a:picLocks noChangeAspect="1"/>
            </p:cNvPicPr>
            <p:nvPr/>
          </p:nvPicPr>
          <p:blipFill rotWithShape="1">
            <a:blip r:embed="rId8"/>
            <a:srcRect b="9009"/>
            <a:stretch/>
          </p:blipFill>
          <p:spPr>
            <a:xfrm>
              <a:off x="5854564" y="4634382"/>
              <a:ext cx="482873" cy="672173"/>
            </a:xfrm>
            <a:prstGeom prst="rect">
              <a:avLst/>
            </a:prstGeom>
          </p:spPr>
        </p:pic>
      </p:grpSp>
      <p:grpSp>
        <p:nvGrpSpPr>
          <p:cNvPr id="11" name="Group 10">
            <a:extLst>
              <a:ext uri="{FF2B5EF4-FFF2-40B4-BE49-F238E27FC236}">
                <a16:creationId xmlns:a16="http://schemas.microsoft.com/office/drawing/2014/main" id="{5A9E532B-3959-1195-18C0-3ED23F6383B7}"/>
              </a:ext>
            </a:extLst>
          </p:cNvPr>
          <p:cNvGrpSpPr/>
          <p:nvPr/>
        </p:nvGrpSpPr>
        <p:grpSpPr>
          <a:xfrm>
            <a:off x="5289490" y="1504527"/>
            <a:ext cx="2328692" cy="1036707"/>
            <a:chOff x="5289490" y="1504527"/>
            <a:chExt cx="2328692" cy="1036707"/>
          </a:xfrm>
        </p:grpSpPr>
        <p:sp>
          <p:nvSpPr>
            <p:cNvPr id="2" name="TextBox 1">
              <a:extLst>
                <a:ext uri="{FF2B5EF4-FFF2-40B4-BE49-F238E27FC236}">
                  <a16:creationId xmlns:a16="http://schemas.microsoft.com/office/drawing/2014/main" id="{31B1A870-AE73-21E7-7F61-57A507BC8E8F}"/>
                </a:ext>
              </a:extLst>
            </p:cNvPr>
            <p:cNvSpPr txBox="1"/>
            <p:nvPr/>
          </p:nvSpPr>
          <p:spPr>
            <a:xfrm>
              <a:off x="5529636" y="1551320"/>
              <a:ext cx="1975221" cy="800219"/>
            </a:xfrm>
            <a:prstGeom prst="rect">
              <a:avLst/>
            </a:prstGeom>
            <a:noFill/>
          </p:spPr>
          <p:txBody>
            <a:bodyPr wrap="none" rtlCol="0">
              <a:spAutoFit/>
            </a:bodyPr>
            <a:lstStyle/>
            <a:p>
              <a:r>
                <a:rPr lang="en-US" dirty="0">
                  <a:latin typeface="Arial Narrow" panose="020B0604020202020204" pitchFamily="34" charset="0"/>
                  <a:cs typeface="Arial Narrow" panose="020B0604020202020204" pitchFamily="34" charset="0"/>
                </a:rPr>
                <a:t>Nephrology (kidneys)</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Kidney function</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Blood pressure</a:t>
              </a:r>
            </a:p>
          </p:txBody>
        </p:sp>
        <p:sp>
          <p:nvSpPr>
            <p:cNvPr id="9" name="Oval 8">
              <a:extLst>
                <a:ext uri="{FF2B5EF4-FFF2-40B4-BE49-F238E27FC236}">
                  <a16:creationId xmlns:a16="http://schemas.microsoft.com/office/drawing/2014/main" id="{51FFAB69-5515-7083-A2F6-D8D2A935C120}"/>
                </a:ext>
              </a:extLst>
            </p:cNvPr>
            <p:cNvSpPr/>
            <p:nvPr/>
          </p:nvSpPr>
          <p:spPr>
            <a:xfrm>
              <a:off x="5416745" y="1674158"/>
              <a:ext cx="108926" cy="120044"/>
            </a:xfrm>
            <a:prstGeom prst="ellipse">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CEE3A68-9C1A-6829-9447-103BD114F40A}"/>
                </a:ext>
              </a:extLst>
            </p:cNvPr>
            <p:cNvCxnSpPr>
              <a:cxnSpLocks/>
              <a:stCxn id="9" idx="4"/>
            </p:cNvCxnSpPr>
            <p:nvPr/>
          </p:nvCxnSpPr>
          <p:spPr>
            <a:xfrm>
              <a:off x="5471208" y="1794202"/>
              <a:ext cx="0" cy="74703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16:creationId xmlns:a16="http://schemas.microsoft.com/office/drawing/2014/main" id="{CC90F692-05C9-1C9A-0117-26AD1CB03BA8}"/>
                </a:ext>
              </a:extLst>
            </p:cNvPr>
            <p:cNvSpPr/>
            <p:nvPr/>
          </p:nvSpPr>
          <p:spPr>
            <a:xfrm>
              <a:off x="5289490" y="1504527"/>
              <a:ext cx="2328692" cy="858314"/>
            </a:xfrm>
            <a:prstGeom prst="roundRect">
              <a:avLst/>
            </a:prstGeom>
            <a:solidFill>
              <a:srgbClr val="6FBBC5">
                <a:alpha val="19608"/>
              </a:srgb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B06A14DB-89C9-11CE-AD0E-BF2A905EC466}"/>
              </a:ext>
            </a:extLst>
          </p:cNvPr>
          <p:cNvGrpSpPr/>
          <p:nvPr/>
        </p:nvGrpSpPr>
        <p:grpSpPr>
          <a:xfrm>
            <a:off x="6910612" y="2712378"/>
            <a:ext cx="3318167" cy="725060"/>
            <a:chOff x="6910612" y="2712378"/>
            <a:chExt cx="3318167" cy="725060"/>
          </a:xfrm>
        </p:grpSpPr>
        <p:sp>
          <p:nvSpPr>
            <p:cNvPr id="3" name="TextBox 2">
              <a:extLst>
                <a:ext uri="{FF2B5EF4-FFF2-40B4-BE49-F238E27FC236}">
                  <a16:creationId xmlns:a16="http://schemas.microsoft.com/office/drawing/2014/main" id="{E76A0134-FFC4-0865-452C-609D81BFCE09}"/>
                </a:ext>
              </a:extLst>
            </p:cNvPr>
            <p:cNvSpPr txBox="1"/>
            <p:nvPr/>
          </p:nvSpPr>
          <p:spPr>
            <a:xfrm>
              <a:off x="7586709" y="2794105"/>
              <a:ext cx="2642070" cy="584775"/>
            </a:xfrm>
            <a:prstGeom prst="rect">
              <a:avLst/>
            </a:prstGeom>
            <a:noFill/>
          </p:spPr>
          <p:txBody>
            <a:bodyPr wrap="none" rtlCol="0">
              <a:spAutoFit/>
            </a:bodyPr>
            <a:lstStyle/>
            <a:p>
              <a:r>
                <a:rPr lang="en-US" dirty="0">
                  <a:latin typeface="Arial Narrow" panose="020B0604020202020204" pitchFamily="34" charset="0"/>
                  <a:cs typeface="Arial Narrow" panose="020B0604020202020204" pitchFamily="34" charset="0"/>
                </a:rPr>
                <a:t>Hepatology (liver)</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Congenital hepatic fibrosis (CHF)</a:t>
              </a:r>
            </a:p>
          </p:txBody>
        </p:sp>
        <p:grpSp>
          <p:nvGrpSpPr>
            <p:cNvPr id="26" name="Group 25">
              <a:extLst>
                <a:ext uri="{FF2B5EF4-FFF2-40B4-BE49-F238E27FC236}">
                  <a16:creationId xmlns:a16="http://schemas.microsoft.com/office/drawing/2014/main" id="{977CF030-3991-9483-324B-10411B925D95}"/>
                </a:ext>
              </a:extLst>
            </p:cNvPr>
            <p:cNvGrpSpPr/>
            <p:nvPr/>
          </p:nvGrpSpPr>
          <p:grpSpPr>
            <a:xfrm rot="3445194">
              <a:off x="7224231" y="2812093"/>
              <a:ext cx="108926" cy="736163"/>
              <a:chOff x="4851095" y="1943003"/>
              <a:chExt cx="108926" cy="736163"/>
            </a:xfrm>
          </p:grpSpPr>
          <p:sp>
            <p:nvSpPr>
              <p:cNvPr id="27" name="Oval 26">
                <a:extLst>
                  <a:ext uri="{FF2B5EF4-FFF2-40B4-BE49-F238E27FC236}">
                    <a16:creationId xmlns:a16="http://schemas.microsoft.com/office/drawing/2014/main" id="{FED02A36-1E0D-7483-1544-6A4B1DA1A080}"/>
                  </a:ext>
                </a:extLst>
              </p:cNvPr>
              <p:cNvSpPr/>
              <p:nvPr/>
            </p:nvSpPr>
            <p:spPr>
              <a:xfrm>
                <a:off x="4851095" y="1943003"/>
                <a:ext cx="108926" cy="120044"/>
              </a:xfrm>
              <a:prstGeom prst="ellipse">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29A80EDC-2F64-82D9-FA3F-75D34F3AEDC7}"/>
                  </a:ext>
                </a:extLst>
              </p:cNvPr>
              <p:cNvCxnSpPr>
                <a:cxnSpLocks/>
              </p:cNvCxnSpPr>
              <p:nvPr/>
            </p:nvCxnSpPr>
            <p:spPr>
              <a:xfrm>
                <a:off x="4905558" y="2066321"/>
                <a:ext cx="0" cy="612845"/>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9" name="Rounded Rectangle 28">
              <a:extLst>
                <a:ext uri="{FF2B5EF4-FFF2-40B4-BE49-F238E27FC236}">
                  <a16:creationId xmlns:a16="http://schemas.microsoft.com/office/drawing/2014/main" id="{95D41B12-C83D-E015-EA36-F9761FFF1AE3}"/>
                </a:ext>
              </a:extLst>
            </p:cNvPr>
            <p:cNvSpPr/>
            <p:nvPr/>
          </p:nvSpPr>
          <p:spPr>
            <a:xfrm>
              <a:off x="7390937" y="2712378"/>
              <a:ext cx="2790342" cy="725060"/>
            </a:xfrm>
            <a:prstGeom prst="roundRect">
              <a:avLst/>
            </a:prstGeom>
            <a:solidFill>
              <a:srgbClr val="6FBBC5">
                <a:alpha val="19608"/>
              </a:srgb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84B9A0E1-6627-8BA3-C8C7-F9BE8A3EFB94}"/>
              </a:ext>
            </a:extLst>
          </p:cNvPr>
          <p:cNvGrpSpPr/>
          <p:nvPr/>
        </p:nvGrpSpPr>
        <p:grpSpPr>
          <a:xfrm>
            <a:off x="6971210" y="5206814"/>
            <a:ext cx="3257569" cy="643332"/>
            <a:chOff x="6971210" y="5206814"/>
            <a:chExt cx="3257569" cy="643332"/>
          </a:xfrm>
        </p:grpSpPr>
        <p:sp>
          <p:nvSpPr>
            <p:cNvPr id="4" name="TextBox 3">
              <a:extLst>
                <a:ext uri="{FF2B5EF4-FFF2-40B4-BE49-F238E27FC236}">
                  <a16:creationId xmlns:a16="http://schemas.microsoft.com/office/drawing/2014/main" id="{16F88CA6-256D-CFE4-1607-2D9CC2B3F21D}"/>
                </a:ext>
              </a:extLst>
            </p:cNvPr>
            <p:cNvSpPr txBox="1"/>
            <p:nvPr/>
          </p:nvSpPr>
          <p:spPr>
            <a:xfrm>
              <a:off x="7661867" y="5295888"/>
              <a:ext cx="2133918" cy="369332"/>
            </a:xfrm>
            <a:prstGeom prst="rect">
              <a:avLst/>
            </a:prstGeom>
            <a:noFill/>
          </p:spPr>
          <p:txBody>
            <a:bodyPr wrap="none" rtlCol="0">
              <a:spAutoFit/>
            </a:bodyPr>
            <a:lstStyle/>
            <a:p>
              <a:r>
                <a:rPr lang="en-US" dirty="0">
                  <a:latin typeface="Arial Narrow" panose="020B0604020202020204" pitchFamily="34" charset="0"/>
                  <a:cs typeface="Arial Narrow" panose="020B0604020202020204" pitchFamily="34" charset="0"/>
                </a:rPr>
                <a:t>Endocrinology (growth)</a:t>
              </a:r>
            </a:p>
          </p:txBody>
        </p:sp>
        <p:sp>
          <p:nvSpPr>
            <p:cNvPr id="30" name="Rounded Rectangle 29">
              <a:extLst>
                <a:ext uri="{FF2B5EF4-FFF2-40B4-BE49-F238E27FC236}">
                  <a16:creationId xmlns:a16="http://schemas.microsoft.com/office/drawing/2014/main" id="{C07074A7-352E-F5A0-57B4-B2D200C23B97}"/>
                </a:ext>
              </a:extLst>
            </p:cNvPr>
            <p:cNvSpPr/>
            <p:nvPr/>
          </p:nvSpPr>
          <p:spPr>
            <a:xfrm>
              <a:off x="7438437" y="5206814"/>
              <a:ext cx="2790342" cy="643332"/>
            </a:xfrm>
            <a:prstGeom prst="roundRect">
              <a:avLst/>
            </a:prstGeom>
            <a:solidFill>
              <a:srgbClr val="6FBBC5">
                <a:alpha val="19608"/>
              </a:srgb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1201B3-C7E8-7B65-E059-FA6919152746}"/>
                </a:ext>
              </a:extLst>
            </p:cNvPr>
            <p:cNvGrpSpPr/>
            <p:nvPr/>
          </p:nvGrpSpPr>
          <p:grpSpPr>
            <a:xfrm rot="6979662">
              <a:off x="7284829" y="4937211"/>
              <a:ext cx="108926" cy="736163"/>
              <a:chOff x="4851095" y="1943003"/>
              <a:chExt cx="108926" cy="736163"/>
            </a:xfrm>
          </p:grpSpPr>
          <p:sp>
            <p:nvSpPr>
              <p:cNvPr id="35" name="Oval 34">
                <a:extLst>
                  <a:ext uri="{FF2B5EF4-FFF2-40B4-BE49-F238E27FC236}">
                    <a16:creationId xmlns:a16="http://schemas.microsoft.com/office/drawing/2014/main" id="{583C2770-4E87-78BB-69D2-D71D4DB7A9A1}"/>
                  </a:ext>
                </a:extLst>
              </p:cNvPr>
              <p:cNvSpPr/>
              <p:nvPr/>
            </p:nvSpPr>
            <p:spPr>
              <a:xfrm>
                <a:off x="4851095" y="1943003"/>
                <a:ext cx="108926" cy="120044"/>
              </a:xfrm>
              <a:prstGeom prst="ellipse">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E7685EBD-F0FE-D9AE-4C08-20F2BE946776}"/>
                  </a:ext>
                </a:extLst>
              </p:cNvPr>
              <p:cNvCxnSpPr>
                <a:cxnSpLocks/>
              </p:cNvCxnSpPr>
              <p:nvPr/>
            </p:nvCxnSpPr>
            <p:spPr>
              <a:xfrm>
                <a:off x="4905558" y="2066321"/>
                <a:ext cx="0" cy="612845"/>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23" name="Group 22">
            <a:extLst>
              <a:ext uri="{FF2B5EF4-FFF2-40B4-BE49-F238E27FC236}">
                <a16:creationId xmlns:a16="http://schemas.microsoft.com/office/drawing/2014/main" id="{7251AB03-F930-99F8-B4BE-F27132BE8D5E}"/>
              </a:ext>
            </a:extLst>
          </p:cNvPr>
          <p:cNvGrpSpPr/>
          <p:nvPr/>
        </p:nvGrpSpPr>
        <p:grpSpPr>
          <a:xfrm>
            <a:off x="1963222" y="2827199"/>
            <a:ext cx="2011660" cy="446125"/>
            <a:chOff x="1963222" y="2827199"/>
            <a:chExt cx="2011660" cy="446125"/>
          </a:xfrm>
        </p:grpSpPr>
        <p:sp>
          <p:nvSpPr>
            <p:cNvPr id="7" name="TextBox 6">
              <a:extLst>
                <a:ext uri="{FF2B5EF4-FFF2-40B4-BE49-F238E27FC236}">
                  <a16:creationId xmlns:a16="http://schemas.microsoft.com/office/drawing/2014/main" id="{6C849AC9-DA63-2A4B-D82D-669158C0082B}"/>
                </a:ext>
              </a:extLst>
            </p:cNvPr>
            <p:cNvSpPr txBox="1"/>
            <p:nvPr/>
          </p:nvSpPr>
          <p:spPr>
            <a:xfrm>
              <a:off x="2091092" y="2835810"/>
              <a:ext cx="1154483" cy="369332"/>
            </a:xfrm>
            <a:prstGeom prst="rect">
              <a:avLst/>
            </a:prstGeom>
            <a:noFill/>
          </p:spPr>
          <p:txBody>
            <a:bodyPr wrap="none" rtlCol="0">
              <a:spAutoFit/>
            </a:bodyPr>
            <a:lstStyle/>
            <a:p>
              <a:pPr algn="r"/>
              <a:r>
                <a:rPr lang="en-US" dirty="0">
                  <a:latin typeface="Arial Narrow" panose="020B0604020202020204" pitchFamily="34" charset="0"/>
                  <a:cs typeface="Arial Narrow" panose="020B0604020202020204" pitchFamily="34" charset="0"/>
                </a:rPr>
                <a:t>Psychology</a:t>
              </a:r>
            </a:p>
          </p:txBody>
        </p:sp>
        <p:grpSp>
          <p:nvGrpSpPr>
            <p:cNvPr id="49" name="Group 48">
              <a:extLst>
                <a:ext uri="{FF2B5EF4-FFF2-40B4-BE49-F238E27FC236}">
                  <a16:creationId xmlns:a16="http://schemas.microsoft.com/office/drawing/2014/main" id="{4F3C395E-6DD5-CD02-2376-6FE51FC130A7}"/>
                </a:ext>
              </a:extLst>
            </p:cNvPr>
            <p:cNvGrpSpPr/>
            <p:nvPr/>
          </p:nvGrpSpPr>
          <p:grpSpPr>
            <a:xfrm rot="18154806" flipH="1">
              <a:off x="3552338" y="2850779"/>
              <a:ext cx="108926" cy="736163"/>
              <a:chOff x="4851095" y="1943003"/>
              <a:chExt cx="108926" cy="736163"/>
            </a:xfrm>
          </p:grpSpPr>
          <p:sp>
            <p:nvSpPr>
              <p:cNvPr id="52" name="Oval 51">
                <a:extLst>
                  <a:ext uri="{FF2B5EF4-FFF2-40B4-BE49-F238E27FC236}">
                    <a16:creationId xmlns:a16="http://schemas.microsoft.com/office/drawing/2014/main" id="{DD50B5D1-6BC5-7CE5-4110-7199796E8F8F}"/>
                  </a:ext>
                </a:extLst>
              </p:cNvPr>
              <p:cNvSpPr/>
              <p:nvPr/>
            </p:nvSpPr>
            <p:spPr>
              <a:xfrm>
                <a:off x="4851095" y="1943003"/>
                <a:ext cx="108926" cy="120044"/>
              </a:xfrm>
              <a:prstGeom prst="ellipse">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15A1DF44-5694-60A4-5292-B0AC2A217718}"/>
                  </a:ext>
                </a:extLst>
              </p:cNvPr>
              <p:cNvCxnSpPr>
                <a:cxnSpLocks/>
              </p:cNvCxnSpPr>
              <p:nvPr/>
            </p:nvCxnSpPr>
            <p:spPr>
              <a:xfrm>
                <a:off x="4905558" y="2066321"/>
                <a:ext cx="0" cy="612845"/>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5" name="Rounded Rectangle 54">
              <a:extLst>
                <a:ext uri="{FF2B5EF4-FFF2-40B4-BE49-F238E27FC236}">
                  <a16:creationId xmlns:a16="http://schemas.microsoft.com/office/drawing/2014/main" id="{D6F22AC4-C0BF-3737-82B0-3DB6EEA5ECC1}"/>
                </a:ext>
              </a:extLst>
            </p:cNvPr>
            <p:cNvSpPr/>
            <p:nvPr/>
          </p:nvSpPr>
          <p:spPr>
            <a:xfrm>
              <a:off x="1963222" y="2827199"/>
              <a:ext cx="1535982" cy="386554"/>
            </a:xfrm>
            <a:prstGeom prst="roundRect">
              <a:avLst/>
            </a:prstGeom>
            <a:solidFill>
              <a:srgbClr val="6FBBC5">
                <a:alpha val="19608"/>
              </a:srgb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119F4ACD-C6D9-9204-4300-80DD0234C6BA}"/>
              </a:ext>
            </a:extLst>
          </p:cNvPr>
          <p:cNvGrpSpPr/>
          <p:nvPr/>
        </p:nvGrpSpPr>
        <p:grpSpPr>
          <a:xfrm>
            <a:off x="5289490" y="6051523"/>
            <a:ext cx="1324727" cy="644970"/>
            <a:chOff x="5289490" y="6051523"/>
            <a:chExt cx="1324727" cy="644970"/>
          </a:xfrm>
        </p:grpSpPr>
        <p:sp>
          <p:nvSpPr>
            <p:cNvPr id="5" name="TextBox 4">
              <a:extLst>
                <a:ext uri="{FF2B5EF4-FFF2-40B4-BE49-F238E27FC236}">
                  <a16:creationId xmlns:a16="http://schemas.microsoft.com/office/drawing/2014/main" id="{F494D36A-44BC-D5C4-68FA-26ECFEB39384}"/>
                </a:ext>
              </a:extLst>
            </p:cNvPr>
            <p:cNvSpPr txBox="1"/>
            <p:nvPr/>
          </p:nvSpPr>
          <p:spPr>
            <a:xfrm>
              <a:off x="5525671" y="6300355"/>
              <a:ext cx="933269" cy="369332"/>
            </a:xfrm>
            <a:prstGeom prst="rect">
              <a:avLst/>
            </a:prstGeom>
            <a:noFill/>
          </p:spPr>
          <p:txBody>
            <a:bodyPr wrap="none" rtlCol="0">
              <a:spAutoFit/>
            </a:bodyPr>
            <a:lstStyle/>
            <a:p>
              <a:r>
                <a:rPr lang="en-US" dirty="0">
                  <a:latin typeface="Arial Narrow" panose="020B0604020202020204" pitchFamily="34" charset="0"/>
                  <a:cs typeface="Arial Narrow" panose="020B0604020202020204" pitchFamily="34" charset="0"/>
                </a:rPr>
                <a:t>Genetics</a:t>
              </a:r>
            </a:p>
          </p:txBody>
        </p:sp>
        <p:sp>
          <p:nvSpPr>
            <p:cNvPr id="18" name="Oval 17">
              <a:extLst>
                <a:ext uri="{FF2B5EF4-FFF2-40B4-BE49-F238E27FC236}">
                  <a16:creationId xmlns:a16="http://schemas.microsoft.com/office/drawing/2014/main" id="{54F87FDB-A048-AB4F-6E20-AEFC6B279A0A}"/>
                </a:ext>
              </a:extLst>
            </p:cNvPr>
            <p:cNvSpPr/>
            <p:nvPr/>
          </p:nvSpPr>
          <p:spPr>
            <a:xfrm flipV="1">
              <a:off x="5416745" y="6437236"/>
              <a:ext cx="108926" cy="120044"/>
            </a:xfrm>
            <a:prstGeom prst="ellipse">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19BC2F4D-AC12-6C0A-4849-6C31F42F9DEC}"/>
                </a:ext>
              </a:extLst>
            </p:cNvPr>
            <p:cNvCxnSpPr>
              <a:cxnSpLocks/>
            </p:cNvCxnSpPr>
            <p:nvPr/>
          </p:nvCxnSpPr>
          <p:spPr>
            <a:xfrm flipV="1">
              <a:off x="5471208" y="6051523"/>
              <a:ext cx="0" cy="38243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6" name="Rounded Rectangle 55">
              <a:extLst>
                <a:ext uri="{FF2B5EF4-FFF2-40B4-BE49-F238E27FC236}">
                  <a16:creationId xmlns:a16="http://schemas.microsoft.com/office/drawing/2014/main" id="{4FDBD2E4-85BC-6C5C-E59D-EE26A524AC88}"/>
                </a:ext>
              </a:extLst>
            </p:cNvPr>
            <p:cNvSpPr/>
            <p:nvPr/>
          </p:nvSpPr>
          <p:spPr>
            <a:xfrm>
              <a:off x="5289490" y="6309939"/>
              <a:ext cx="1324727" cy="386554"/>
            </a:xfrm>
            <a:prstGeom prst="roundRect">
              <a:avLst/>
            </a:prstGeom>
            <a:solidFill>
              <a:srgbClr val="6FBBC5">
                <a:alpha val="19608"/>
              </a:srgb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939E52C0-9BD2-DBE4-657B-B86EBF3F375C}"/>
              </a:ext>
            </a:extLst>
          </p:cNvPr>
          <p:cNvGrpSpPr/>
          <p:nvPr/>
        </p:nvGrpSpPr>
        <p:grpSpPr>
          <a:xfrm>
            <a:off x="2215128" y="5249217"/>
            <a:ext cx="1714630" cy="398596"/>
            <a:chOff x="2215128" y="5249217"/>
            <a:chExt cx="1714630" cy="398596"/>
          </a:xfrm>
        </p:grpSpPr>
        <p:sp>
          <p:nvSpPr>
            <p:cNvPr id="6" name="TextBox 5">
              <a:extLst>
                <a:ext uri="{FF2B5EF4-FFF2-40B4-BE49-F238E27FC236}">
                  <a16:creationId xmlns:a16="http://schemas.microsoft.com/office/drawing/2014/main" id="{4C2796C4-1E7A-3282-A4B0-8454A2739589}"/>
                </a:ext>
              </a:extLst>
            </p:cNvPr>
            <p:cNvSpPr txBox="1"/>
            <p:nvPr/>
          </p:nvSpPr>
          <p:spPr>
            <a:xfrm>
              <a:off x="2300703" y="5269870"/>
              <a:ext cx="889987" cy="369332"/>
            </a:xfrm>
            <a:prstGeom prst="rect">
              <a:avLst/>
            </a:prstGeom>
            <a:noFill/>
          </p:spPr>
          <p:txBody>
            <a:bodyPr wrap="none" rtlCol="0">
              <a:spAutoFit/>
            </a:bodyPr>
            <a:lstStyle/>
            <a:p>
              <a:pPr algn="r"/>
              <a:r>
                <a:rPr lang="en-US" dirty="0">
                  <a:latin typeface="Arial Narrow" panose="020B0604020202020204" pitchFamily="34" charset="0"/>
                  <a:cs typeface="Arial Narrow" panose="020B0604020202020204" pitchFamily="34" charset="0"/>
                </a:rPr>
                <a:t>Nutrition</a:t>
              </a:r>
            </a:p>
          </p:txBody>
        </p:sp>
        <p:grpSp>
          <p:nvGrpSpPr>
            <p:cNvPr id="40" name="Group 39">
              <a:extLst>
                <a:ext uri="{FF2B5EF4-FFF2-40B4-BE49-F238E27FC236}">
                  <a16:creationId xmlns:a16="http://schemas.microsoft.com/office/drawing/2014/main" id="{D689F762-A0CF-B872-9079-D61363B0C502}"/>
                </a:ext>
              </a:extLst>
            </p:cNvPr>
            <p:cNvGrpSpPr/>
            <p:nvPr/>
          </p:nvGrpSpPr>
          <p:grpSpPr>
            <a:xfrm rot="14620338" flipH="1">
              <a:off x="3507214" y="4935598"/>
              <a:ext cx="108926" cy="736163"/>
              <a:chOff x="4851095" y="1943003"/>
              <a:chExt cx="108926" cy="736163"/>
            </a:xfrm>
          </p:grpSpPr>
          <p:sp>
            <p:nvSpPr>
              <p:cNvPr id="41" name="Oval 40">
                <a:extLst>
                  <a:ext uri="{FF2B5EF4-FFF2-40B4-BE49-F238E27FC236}">
                    <a16:creationId xmlns:a16="http://schemas.microsoft.com/office/drawing/2014/main" id="{B6229258-84C2-559A-3FAA-C97BEEA2E484}"/>
                  </a:ext>
                </a:extLst>
              </p:cNvPr>
              <p:cNvSpPr/>
              <p:nvPr/>
            </p:nvSpPr>
            <p:spPr>
              <a:xfrm>
                <a:off x="4851095" y="1943003"/>
                <a:ext cx="108926" cy="120044"/>
              </a:xfrm>
              <a:prstGeom prst="ellipse">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35AC7941-C872-B519-A24F-1C503A71D812}"/>
                  </a:ext>
                </a:extLst>
              </p:cNvPr>
              <p:cNvCxnSpPr>
                <a:cxnSpLocks/>
              </p:cNvCxnSpPr>
              <p:nvPr/>
            </p:nvCxnSpPr>
            <p:spPr>
              <a:xfrm>
                <a:off x="4905558" y="2066321"/>
                <a:ext cx="0" cy="612845"/>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7" name="Rounded Rectangle 56">
              <a:extLst>
                <a:ext uri="{FF2B5EF4-FFF2-40B4-BE49-F238E27FC236}">
                  <a16:creationId xmlns:a16="http://schemas.microsoft.com/office/drawing/2014/main" id="{394DE547-FF31-E05A-9741-7BF822D79A39}"/>
                </a:ext>
              </a:extLst>
            </p:cNvPr>
            <p:cNvSpPr/>
            <p:nvPr/>
          </p:nvSpPr>
          <p:spPr>
            <a:xfrm>
              <a:off x="2215128" y="5261259"/>
              <a:ext cx="1272220" cy="386554"/>
            </a:xfrm>
            <a:prstGeom prst="roundRect">
              <a:avLst/>
            </a:prstGeom>
            <a:solidFill>
              <a:srgbClr val="6FBBC5">
                <a:alpha val="19608"/>
              </a:srgb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8" name="Picture 57" descr="A black and white logo&#10;&#10;Description automatically generated with low confidence">
            <a:extLst>
              <a:ext uri="{FF2B5EF4-FFF2-40B4-BE49-F238E27FC236}">
                <a16:creationId xmlns:a16="http://schemas.microsoft.com/office/drawing/2014/main" id="{57F088F0-E3CE-3E02-4144-8A67E9413334}"/>
              </a:ext>
            </a:extLst>
          </p:cNvPr>
          <p:cNvPicPr>
            <a:picLocks noChangeAspect="1"/>
          </p:cNvPicPr>
          <p:nvPr/>
        </p:nvPicPr>
        <p:blipFill rotWithShape="1">
          <a:blip r:embed="rId9"/>
          <a:srcRect l="2600" r="42890" b="14965"/>
          <a:stretch/>
        </p:blipFill>
        <p:spPr>
          <a:xfrm>
            <a:off x="5083282" y="3801946"/>
            <a:ext cx="761654" cy="955295"/>
          </a:xfrm>
          <a:prstGeom prst="rect">
            <a:avLst/>
          </a:prstGeom>
        </p:spPr>
      </p:pic>
    </p:spTree>
    <p:extLst>
      <p:ext uri="{BB962C8B-B14F-4D97-AF65-F5344CB8AC3E}">
        <p14:creationId xmlns:p14="http://schemas.microsoft.com/office/powerpoint/2010/main" val="248885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7"/>
          <p:cNvSpPr>
            <a:spLocks noChangeArrowheads="1"/>
          </p:cNvSpPr>
          <p:nvPr/>
        </p:nvSpPr>
        <p:spPr bwMode="auto">
          <a:xfrm>
            <a:off x="961814" y="1850900"/>
            <a:ext cx="9697720" cy="4074962"/>
          </a:xfrm>
          <a:prstGeom prst="rect">
            <a:avLst/>
          </a:prstGeom>
          <a:noFill/>
          <a:ln w="12700">
            <a:noFill/>
            <a:miter lim="800000"/>
            <a:headEnd/>
            <a:tailEnd/>
          </a:ln>
        </p:spPr>
        <p:txBody>
          <a:bodyPr wrap="square">
            <a:prstTxWarp prst="textNoShape">
              <a:avLst/>
            </a:prstTxWarp>
            <a:spAutoFit/>
          </a:bodyPr>
          <a:lstStyle/>
          <a:p>
            <a:pPr marL="457200" indent="-457200">
              <a:spcAft>
                <a:spcPts val="1800"/>
              </a:spcAft>
              <a:buFont typeface="Times" pitchFamily="-111" charset="0"/>
              <a:buChar char="•"/>
            </a:pPr>
            <a:r>
              <a:rPr lang="en-US" sz="2800" dirty="0">
                <a:solidFill>
                  <a:srgbClr val="594C46"/>
                </a:solidFill>
                <a:latin typeface="Arial Narrow" pitchFamily="-111" charset="0"/>
                <a:ea typeface="Arial Narrow" pitchFamily="-111" charset="0"/>
                <a:cs typeface="Arial Narrow" pitchFamily="-111" charset="0"/>
              </a:rPr>
              <a:t>PKD is a clinically significant disorder in children.</a:t>
            </a:r>
            <a:endParaRPr lang="en-US" sz="1400" dirty="0">
              <a:solidFill>
                <a:srgbClr val="594C46"/>
              </a:solidFill>
              <a:latin typeface="Arial Narrow" pitchFamily="-111" charset="0"/>
              <a:ea typeface="Arial Narrow" pitchFamily="-111" charset="0"/>
              <a:cs typeface="Arial Narrow" pitchFamily="-111" charset="0"/>
            </a:endParaRPr>
          </a:p>
          <a:p>
            <a:pPr marL="457200" indent="-457200">
              <a:spcAft>
                <a:spcPts val="1800"/>
              </a:spcAft>
              <a:buFont typeface="Times" pitchFamily="-111" charset="0"/>
              <a:buChar char="•"/>
            </a:pPr>
            <a:r>
              <a:rPr lang="en-US" sz="2800" dirty="0">
                <a:solidFill>
                  <a:srgbClr val="594C46"/>
                </a:solidFill>
                <a:latin typeface="Arial Narrow" pitchFamily="-111" charset="0"/>
                <a:ea typeface="Arial Narrow" pitchFamily="-111" charset="0"/>
                <a:cs typeface="Arial Narrow" pitchFamily="-111" charset="0"/>
              </a:rPr>
              <a:t>While the polycystic kidney diseases are clinically distinct, many disease manifestations are common. </a:t>
            </a:r>
          </a:p>
          <a:p>
            <a:pPr marL="457200" indent="-457200">
              <a:lnSpc>
                <a:spcPct val="90000"/>
              </a:lnSpc>
              <a:spcBef>
                <a:spcPct val="20000"/>
              </a:spcBef>
              <a:spcAft>
                <a:spcPts val="1800"/>
              </a:spcAft>
              <a:buFont typeface="Times" pitchFamily="-111" charset="0"/>
              <a:buChar char="•"/>
            </a:pPr>
            <a:r>
              <a:rPr lang="en-US" sz="2800" dirty="0">
                <a:solidFill>
                  <a:srgbClr val="594C46"/>
                </a:solidFill>
                <a:latin typeface="Arial Narrow" pitchFamily="-111" charset="0"/>
                <a:ea typeface="Arial Narrow" pitchFamily="-111" charset="0"/>
                <a:cs typeface="Arial Narrow" pitchFamily="-111" charset="0"/>
              </a:rPr>
              <a:t>Current therapy focuses on supportive management.</a:t>
            </a:r>
          </a:p>
          <a:p>
            <a:pPr marL="457192" indent="-457192">
              <a:spcAft>
                <a:spcPts val="1800"/>
              </a:spcAft>
              <a:buFont typeface="Times" pitchFamily="-111" charset="0"/>
              <a:buChar char="•"/>
            </a:pPr>
            <a:r>
              <a:rPr lang="en-US" sz="2800" dirty="0">
                <a:solidFill>
                  <a:srgbClr val="5A4D48"/>
                </a:solidFill>
                <a:latin typeface="Arial Narrow" pitchFamily="-111" charset="0"/>
                <a:ea typeface="Arial Narrow" pitchFamily="-111" charset="0"/>
                <a:cs typeface="Arial Narrow" pitchFamily="-111" charset="0"/>
              </a:rPr>
              <a:t>Clinical trial design for targeted therapeutics has been hampered by the lack of prognostic and predictive markers.</a:t>
            </a:r>
          </a:p>
          <a:p>
            <a:pPr marL="457192" indent="-457192">
              <a:spcAft>
                <a:spcPts val="1200"/>
              </a:spcAft>
              <a:buFont typeface="Times" pitchFamily="-111" charset="0"/>
              <a:buChar char="•"/>
            </a:pPr>
            <a:r>
              <a:rPr lang="en-US" sz="2800" dirty="0">
                <a:solidFill>
                  <a:srgbClr val="5A4D48"/>
                </a:solidFill>
                <a:latin typeface="Arial Narrow" pitchFamily="-111" charset="0"/>
                <a:ea typeface="Arial Narrow" pitchFamily="-111" charset="0"/>
                <a:cs typeface="Arial Narrow" pitchFamily="-111" charset="0"/>
              </a:rPr>
              <a:t>Research-ready cohorts are changing the landscape. </a:t>
            </a:r>
          </a:p>
        </p:txBody>
      </p:sp>
      <p:sp>
        <p:nvSpPr>
          <p:cNvPr id="5" name="Rectangle 4">
            <a:extLst>
              <a:ext uri="{FF2B5EF4-FFF2-40B4-BE49-F238E27FC236}">
                <a16:creationId xmlns:a16="http://schemas.microsoft.com/office/drawing/2014/main" id="{04906974-CC4B-1249-9C0B-AD13E46F9875}"/>
              </a:ext>
            </a:extLst>
          </p:cNvPr>
          <p:cNvSpPr>
            <a:spLocks noChangeArrowheads="1"/>
          </p:cNvSpPr>
          <p:nvPr/>
        </p:nvSpPr>
        <p:spPr bwMode="auto">
          <a:xfrm>
            <a:off x="838200" y="704740"/>
            <a:ext cx="9697720" cy="646331"/>
          </a:xfrm>
          <a:prstGeom prst="rect">
            <a:avLst/>
          </a:prstGeom>
          <a:noFill/>
          <a:ln w="12700">
            <a:noFill/>
            <a:miter lim="800000"/>
            <a:headEnd/>
            <a:tailEnd/>
          </a:ln>
        </p:spPr>
        <p:txBody>
          <a:bodyPr wrap="square">
            <a:prstTxWarp prst="textNoShape">
              <a:avLst/>
            </a:prstTxWarp>
            <a:spAutoFit/>
          </a:bodyPr>
          <a:lstStyle/>
          <a:p>
            <a:r>
              <a:rPr lang="en-US" sz="3600" b="1" dirty="0">
                <a:solidFill>
                  <a:srgbClr val="173156"/>
                </a:solidFill>
                <a:latin typeface="Arial Narrow" pitchFamily="-111" charset="0"/>
                <a:ea typeface="Arial Narrow" pitchFamily="-111" charset="0"/>
                <a:cs typeface="Arial Narrow" pitchFamily="-111" charset="0"/>
              </a:rPr>
              <a:t>Summary</a:t>
            </a:r>
          </a:p>
        </p:txBody>
      </p:sp>
    </p:spTree>
    <p:extLst>
      <p:ext uri="{BB962C8B-B14F-4D97-AF65-F5344CB8AC3E}">
        <p14:creationId xmlns:p14="http://schemas.microsoft.com/office/powerpoint/2010/main" val="56206480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A4B962-709C-F3DE-651B-840CADB5E6C2}"/>
              </a:ext>
            </a:extLst>
          </p:cNvPr>
          <p:cNvSpPr>
            <a:spLocks noChangeArrowheads="1"/>
          </p:cNvSpPr>
          <p:nvPr/>
        </p:nvSpPr>
        <p:spPr bwMode="auto">
          <a:xfrm>
            <a:off x="838200" y="704740"/>
            <a:ext cx="9697720" cy="707886"/>
          </a:xfrm>
          <a:prstGeom prst="rect">
            <a:avLst/>
          </a:prstGeom>
          <a:noFill/>
          <a:ln w="12700">
            <a:noFill/>
            <a:miter lim="800000"/>
            <a:headEnd/>
            <a:tailEnd/>
          </a:ln>
        </p:spPr>
        <p:txBody>
          <a:bodyPr wrap="square">
            <a:prstTxWarp prst="textNoShape">
              <a:avLst/>
            </a:prstTxWarp>
            <a:spAutoFit/>
          </a:bodyPr>
          <a:lstStyle/>
          <a:p>
            <a:r>
              <a:rPr lang="en-US" sz="4000" b="1" dirty="0">
                <a:solidFill>
                  <a:srgbClr val="193256"/>
                </a:solidFill>
                <a:latin typeface="Arial Narrow" pitchFamily="-111" charset="0"/>
              </a:rPr>
              <a:t>Contact information</a:t>
            </a:r>
          </a:p>
        </p:txBody>
      </p:sp>
      <p:sp>
        <p:nvSpPr>
          <p:cNvPr id="7" name="TextBox 6">
            <a:extLst>
              <a:ext uri="{FF2B5EF4-FFF2-40B4-BE49-F238E27FC236}">
                <a16:creationId xmlns:a16="http://schemas.microsoft.com/office/drawing/2014/main" id="{F9C10370-1DCB-C2FB-FCB2-17031039930C}"/>
              </a:ext>
            </a:extLst>
          </p:cNvPr>
          <p:cNvSpPr txBox="1"/>
          <p:nvPr/>
        </p:nvSpPr>
        <p:spPr>
          <a:xfrm>
            <a:off x="838200" y="2258423"/>
            <a:ext cx="4339442" cy="2341154"/>
          </a:xfrm>
          <a:prstGeom prst="rect">
            <a:avLst/>
          </a:prstGeom>
          <a:noFill/>
          <a:ln>
            <a:solidFill>
              <a:srgbClr val="00B0F0"/>
            </a:solidFill>
          </a:ln>
        </p:spPr>
        <p:txBody>
          <a:bodyPr wrap="square">
            <a:spAutoFit/>
          </a:bodyPr>
          <a:lstStyle/>
          <a:p>
            <a:pPr marL="58738" defTabSz="895350">
              <a:spcBef>
                <a:spcPts val="0"/>
              </a:spcBef>
              <a:spcAft>
                <a:spcPts val="0"/>
              </a:spcAft>
              <a:buNone/>
            </a:pPr>
            <a:r>
              <a:rPr lang="en-US" sz="2400" dirty="0">
                <a:solidFill>
                  <a:srgbClr val="231E5A"/>
                </a:solidFill>
                <a:latin typeface="Arial Narrow" panose="020B0604020202020204" pitchFamily="34" charset="0"/>
                <a:ea typeface="Arial Narrow" charset="0"/>
                <a:cs typeface="Arial Narrow" panose="020B0604020202020204" pitchFamily="34" charset="0"/>
              </a:rPr>
              <a:t>Lisa M. Guay-Woodford, MD</a:t>
            </a:r>
            <a:br>
              <a:rPr lang="en-US" sz="2400" dirty="0">
                <a:solidFill>
                  <a:srgbClr val="231E5A"/>
                </a:solidFill>
                <a:latin typeface="Arial Narrow" panose="020B0604020202020204" pitchFamily="34" charset="0"/>
                <a:ea typeface="Arial Narrow" charset="0"/>
                <a:cs typeface="Arial Narrow" panose="020B0604020202020204" pitchFamily="34" charset="0"/>
              </a:rPr>
            </a:br>
            <a:r>
              <a:rPr lang="en-US" sz="2400" dirty="0">
                <a:solidFill>
                  <a:srgbClr val="231E5A"/>
                </a:solidFill>
                <a:latin typeface="Arial Narrow" panose="020B0604020202020204" pitchFamily="34" charset="0"/>
                <a:ea typeface="Arial Narrow" charset="0"/>
                <a:cs typeface="Arial Narrow" panose="020B0604020202020204" pitchFamily="34" charset="0"/>
              </a:rPr>
              <a:t>Children’s Hospital of Philadelphia</a:t>
            </a:r>
          </a:p>
          <a:p>
            <a:pPr marL="0" indent="0" defTabSz="895350">
              <a:spcBef>
                <a:spcPts val="0"/>
              </a:spcBef>
              <a:spcAft>
                <a:spcPts val="0"/>
              </a:spcAft>
              <a:buNone/>
            </a:pPr>
            <a:endParaRPr lang="en-US" sz="2400" dirty="0">
              <a:solidFill>
                <a:srgbClr val="231E5A"/>
              </a:solidFill>
              <a:latin typeface="Arial Narrow" panose="020B0604020202020204" pitchFamily="34" charset="0"/>
              <a:ea typeface="Arial Narrow" charset="0"/>
              <a:cs typeface="Arial Narrow" panose="020B0604020202020204" pitchFamily="34" charset="0"/>
            </a:endParaRPr>
          </a:p>
          <a:p>
            <a:pPr marL="0" indent="0" defTabSz="895350">
              <a:spcBef>
                <a:spcPts val="0"/>
              </a:spcBef>
              <a:spcAft>
                <a:spcPts val="0"/>
              </a:spcAft>
              <a:buNone/>
            </a:pPr>
            <a:endParaRPr lang="en-US" sz="2400" dirty="0">
              <a:solidFill>
                <a:srgbClr val="231E5A"/>
              </a:solidFill>
              <a:latin typeface="Arial Narrow" panose="020B0604020202020204" pitchFamily="34" charset="0"/>
              <a:ea typeface="Arial Narrow" charset="0"/>
              <a:cs typeface="Arial Narrow" panose="020B0604020202020204" pitchFamily="34" charset="0"/>
            </a:endParaRPr>
          </a:p>
          <a:p>
            <a:pPr marL="58738" defTabSz="895350">
              <a:spcBef>
                <a:spcPts val="0"/>
              </a:spcBef>
              <a:spcAft>
                <a:spcPts val="0"/>
              </a:spcAft>
              <a:buNone/>
            </a:pPr>
            <a:r>
              <a:rPr lang="en-US" sz="2400" dirty="0">
                <a:solidFill>
                  <a:srgbClr val="231E5A"/>
                </a:solidFill>
                <a:latin typeface="Arial Narrow" panose="020B0604020202020204" pitchFamily="34" charset="0"/>
                <a:ea typeface="Arial Narrow" charset="0"/>
                <a:cs typeface="Arial Narrow" panose="020B0604020202020204" pitchFamily="34" charset="0"/>
              </a:rPr>
              <a:t>E-Mail:	</a:t>
            </a:r>
            <a:r>
              <a:rPr lang="en-US" sz="2400" dirty="0">
                <a:solidFill>
                  <a:srgbClr val="0094CB"/>
                </a:solidFill>
                <a:latin typeface="Arial Narrow" panose="020B0604020202020204" pitchFamily="34" charset="0"/>
                <a:ea typeface="Arial Narrow" charset="0"/>
                <a:cs typeface="Arial Narrow" panose="020B0604020202020204" pitchFamily="34" charset="0"/>
                <a:hlinkClick r:id="rId3"/>
              </a:rPr>
              <a:t>guaywoodfl@chop.edu</a:t>
            </a:r>
            <a:endParaRPr lang="en-US" sz="2400" dirty="0">
              <a:solidFill>
                <a:srgbClr val="0094CB"/>
              </a:solidFill>
              <a:latin typeface="Arial Narrow" panose="020B0604020202020204" pitchFamily="34" charset="0"/>
              <a:ea typeface="Arial Narrow" charset="0"/>
              <a:cs typeface="Arial Narrow" panose="020B0604020202020204" pitchFamily="34" charset="0"/>
            </a:endParaRPr>
          </a:p>
          <a:p>
            <a:pPr marL="1828800" indent="-1820863">
              <a:lnSpc>
                <a:spcPct val="120000"/>
              </a:lnSpc>
              <a:spcBef>
                <a:spcPts val="0"/>
              </a:spcBef>
              <a:buNone/>
            </a:pPr>
            <a:r>
              <a:rPr lang="en-US" sz="2400" dirty="0">
                <a:solidFill>
                  <a:srgbClr val="231E5A"/>
                </a:solidFill>
                <a:latin typeface="Arial Narrow" panose="020B0604020202020204" pitchFamily="34" charset="0"/>
                <a:ea typeface="Arial Narrow" charset="0"/>
                <a:cs typeface="Arial Narrow" panose="020B0604020202020204" pitchFamily="34" charset="0"/>
              </a:rPr>
              <a:t>	</a:t>
            </a:r>
            <a:endParaRPr lang="en-US" sz="2400" dirty="0"/>
          </a:p>
        </p:txBody>
      </p:sp>
      <p:sp>
        <p:nvSpPr>
          <p:cNvPr id="2" name="TextBox 1">
            <a:extLst>
              <a:ext uri="{FF2B5EF4-FFF2-40B4-BE49-F238E27FC236}">
                <a16:creationId xmlns:a16="http://schemas.microsoft.com/office/drawing/2014/main" id="{219F9203-EA43-AE72-58FC-A310EACFE0CD}"/>
              </a:ext>
            </a:extLst>
          </p:cNvPr>
          <p:cNvSpPr txBox="1"/>
          <p:nvPr/>
        </p:nvSpPr>
        <p:spPr>
          <a:xfrm>
            <a:off x="5272645" y="2258423"/>
            <a:ext cx="6223659" cy="3046988"/>
          </a:xfrm>
          <a:prstGeom prst="rect">
            <a:avLst/>
          </a:prstGeom>
          <a:noFill/>
          <a:ln>
            <a:solidFill>
              <a:srgbClr val="00B0F0"/>
            </a:solidFill>
          </a:ln>
        </p:spPr>
        <p:txBody>
          <a:bodyPr wrap="square">
            <a:spAutoFit/>
          </a:bodyPr>
          <a:lstStyle/>
          <a:p>
            <a:pPr marL="457200" indent="-339725" defTabSz="895350">
              <a:spcBef>
                <a:spcPts val="0"/>
              </a:spcBef>
              <a:spcAft>
                <a:spcPts val="0"/>
              </a:spcAft>
              <a:buNone/>
            </a:pPr>
            <a:r>
              <a:rPr lang="en-US" sz="2200" dirty="0">
                <a:solidFill>
                  <a:srgbClr val="231E5A"/>
                </a:solidFill>
                <a:latin typeface="Arial Narrow" panose="020B0604020202020204" pitchFamily="34" charset="0"/>
                <a:ea typeface="Arial Narrow" charset="0"/>
                <a:cs typeface="Arial Narrow" panose="020B0604020202020204" pitchFamily="34" charset="0"/>
              </a:rPr>
              <a:t>Inherited Kidney Disorders (IKD) Program</a:t>
            </a:r>
          </a:p>
          <a:p>
            <a:pPr marL="457200" indent="-339725" defTabSz="895350">
              <a:spcBef>
                <a:spcPts val="0"/>
              </a:spcBef>
              <a:spcAft>
                <a:spcPts val="0"/>
              </a:spcAft>
              <a:buNone/>
            </a:pPr>
            <a:r>
              <a:rPr lang="en-US" sz="2200" i="1" dirty="0">
                <a:solidFill>
                  <a:srgbClr val="231E5A"/>
                </a:solidFill>
                <a:latin typeface="Arial Narrow" panose="020B0604020202020204" pitchFamily="34" charset="0"/>
                <a:ea typeface="Arial Narrow" charset="0"/>
                <a:cs typeface="Arial Narrow" panose="020B0604020202020204" pitchFamily="34" charset="0"/>
              </a:rPr>
              <a:t>Children’s Hospital of Philadelphia</a:t>
            </a:r>
          </a:p>
          <a:p>
            <a:pPr marL="457200" indent="-339725" defTabSz="895350">
              <a:spcBef>
                <a:spcPts val="0"/>
              </a:spcBef>
              <a:spcAft>
                <a:spcPts val="0"/>
              </a:spcAft>
              <a:buFont typeface="Arial" panose="020B0604020202020204" pitchFamily="34" charset="0"/>
              <a:buChar char="•"/>
            </a:pPr>
            <a:r>
              <a:rPr lang="en-US" sz="2000" dirty="0">
                <a:solidFill>
                  <a:srgbClr val="231E5A"/>
                </a:solidFill>
                <a:latin typeface="Arial Narrow" panose="020B0604020202020204" pitchFamily="34" charset="0"/>
                <a:ea typeface="Arial Narrow" charset="0"/>
                <a:cs typeface="Arial Narrow" panose="020B0604020202020204" pitchFamily="34" charset="0"/>
              </a:rPr>
              <a:t>Lisa M. Guay-Woodford, MD</a:t>
            </a:r>
          </a:p>
          <a:p>
            <a:pPr marL="457200" indent="-339725" defTabSz="895350">
              <a:spcBef>
                <a:spcPts val="0"/>
              </a:spcBef>
              <a:spcAft>
                <a:spcPts val="0"/>
              </a:spcAft>
              <a:buFont typeface="Arial" panose="020B0604020202020204" pitchFamily="34" charset="0"/>
              <a:buChar char="•"/>
            </a:pPr>
            <a:r>
              <a:rPr lang="en-US" sz="2000" dirty="0" err="1">
                <a:solidFill>
                  <a:srgbClr val="231E5A"/>
                </a:solidFill>
                <a:latin typeface="Arial Narrow" panose="020B0604020202020204" pitchFamily="34" charset="0"/>
                <a:ea typeface="Arial Narrow" charset="0"/>
                <a:cs typeface="Arial Narrow" panose="020B0604020202020204" pitchFamily="34" charset="0"/>
              </a:rPr>
              <a:t>Erum</a:t>
            </a:r>
            <a:r>
              <a:rPr lang="en-US" sz="2000" dirty="0">
                <a:solidFill>
                  <a:srgbClr val="231E5A"/>
                </a:solidFill>
                <a:latin typeface="Arial Narrow" panose="020B0604020202020204" pitchFamily="34" charset="0"/>
                <a:ea typeface="Arial Narrow" charset="0"/>
                <a:cs typeface="Arial Narrow" panose="020B0604020202020204" pitchFamily="34" charset="0"/>
              </a:rPr>
              <a:t> Hartung</a:t>
            </a:r>
          </a:p>
          <a:p>
            <a:pPr marL="457200" indent="-339725" defTabSz="895350">
              <a:spcBef>
                <a:spcPts val="0"/>
              </a:spcBef>
              <a:spcAft>
                <a:spcPts val="0"/>
              </a:spcAft>
              <a:buNone/>
            </a:pPr>
            <a:endParaRPr lang="en-US" sz="2400" dirty="0">
              <a:solidFill>
                <a:srgbClr val="231E5A"/>
              </a:solidFill>
              <a:latin typeface="Arial Narrow" panose="020B0604020202020204" pitchFamily="34" charset="0"/>
              <a:ea typeface="Arial Narrow" charset="0"/>
              <a:cs typeface="Arial Narrow" panose="020B0604020202020204" pitchFamily="34" charset="0"/>
            </a:endParaRPr>
          </a:p>
          <a:p>
            <a:pPr marL="457200" indent="-339725" defTabSz="895350">
              <a:spcBef>
                <a:spcPts val="0"/>
              </a:spcBef>
              <a:spcAft>
                <a:spcPts val="0"/>
              </a:spcAft>
              <a:buNone/>
            </a:pPr>
            <a:r>
              <a:rPr lang="en-US" sz="2200" dirty="0">
                <a:solidFill>
                  <a:srgbClr val="231E5A"/>
                </a:solidFill>
                <a:latin typeface="Arial Narrow" panose="020B0604020202020204" pitchFamily="34" charset="0"/>
                <a:ea typeface="Arial Narrow" charset="0"/>
                <a:cs typeface="Arial Narrow" panose="020B0604020202020204" pitchFamily="34" charset="0"/>
              </a:rPr>
              <a:t>Inherited and Polycystic Kidney Disorders (IPKD) Program</a:t>
            </a:r>
          </a:p>
          <a:p>
            <a:pPr marL="457200" indent="-339725" defTabSz="895350">
              <a:spcBef>
                <a:spcPts val="0"/>
              </a:spcBef>
              <a:spcAft>
                <a:spcPts val="0"/>
              </a:spcAft>
              <a:buNone/>
            </a:pPr>
            <a:r>
              <a:rPr lang="en-US" sz="2200" i="1" dirty="0">
                <a:solidFill>
                  <a:srgbClr val="231E5A"/>
                </a:solidFill>
                <a:latin typeface="Arial Narrow" panose="020B0604020202020204" pitchFamily="34" charset="0"/>
                <a:ea typeface="Arial Narrow" charset="0"/>
                <a:cs typeface="Arial Narrow" panose="020B0604020202020204" pitchFamily="34" charset="0"/>
              </a:rPr>
              <a:t>Children’s National Hospital (Washington DC)</a:t>
            </a:r>
          </a:p>
          <a:p>
            <a:pPr marL="457200" indent="-339725" defTabSz="895350">
              <a:spcBef>
                <a:spcPts val="0"/>
              </a:spcBef>
              <a:spcAft>
                <a:spcPts val="0"/>
              </a:spcAft>
              <a:buFont typeface="Arial" panose="020B0604020202020204" pitchFamily="34" charset="0"/>
              <a:buChar char="•"/>
            </a:pPr>
            <a:r>
              <a:rPr lang="en-US" sz="2000" dirty="0">
                <a:solidFill>
                  <a:srgbClr val="231E5A"/>
                </a:solidFill>
                <a:latin typeface="Arial Narrow" panose="020B0604020202020204" pitchFamily="34" charset="0"/>
                <a:ea typeface="Arial Narrow" charset="0"/>
                <a:cs typeface="Arial Narrow" panose="020B0604020202020204" pitchFamily="34" charset="0"/>
              </a:rPr>
              <a:t>Ashima Gulati, MD, PhD</a:t>
            </a:r>
          </a:p>
          <a:p>
            <a:pPr marL="117475" defTabSz="895350">
              <a:spcBef>
                <a:spcPts val="0"/>
              </a:spcBef>
              <a:spcAft>
                <a:spcPts val="0"/>
              </a:spcAft>
            </a:pPr>
            <a:endParaRPr lang="en-US" sz="2000" dirty="0">
              <a:solidFill>
                <a:srgbClr val="231E5A"/>
              </a:solidFill>
              <a:latin typeface="Arial Narrow" panose="020B0604020202020204" pitchFamily="34" charset="0"/>
              <a:ea typeface="Arial Narrow" charset="0"/>
              <a:cs typeface="Arial Narrow" panose="020B0604020202020204" pitchFamily="34" charset="0"/>
            </a:endParaRPr>
          </a:p>
        </p:txBody>
      </p:sp>
    </p:spTree>
    <p:extLst>
      <p:ext uri="{BB962C8B-B14F-4D97-AF65-F5344CB8AC3E}">
        <p14:creationId xmlns:p14="http://schemas.microsoft.com/office/powerpoint/2010/main" val="565583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E15DC6F-3B9C-9965-3AFA-89AFEB31A201}"/>
              </a:ext>
            </a:extLst>
          </p:cNvPr>
          <p:cNvSpPr txBox="1">
            <a:spLocks/>
          </p:cNvSpPr>
          <p:nvPr/>
        </p:nvSpPr>
        <p:spPr>
          <a:xfrm>
            <a:off x="990600" y="708859"/>
            <a:ext cx="10231271" cy="9701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Narrow" panose="020B0604020202020204" pitchFamily="34" charset="0"/>
                <a:cs typeface="Arial Narrow" panose="020B0604020202020204" pitchFamily="34" charset="0"/>
              </a:rPr>
              <a:t>Objectives</a:t>
            </a:r>
            <a:endParaRPr lang="en-US" sz="4000" b="1" dirty="0">
              <a:solidFill>
                <a:srgbClr val="002060"/>
              </a:solidFill>
              <a:latin typeface="Arial Narrow" panose="020B0604020202020204" pitchFamily="34" charset="0"/>
              <a:cs typeface="Arial Narrow" panose="020B0604020202020204" pitchFamily="34" charset="0"/>
            </a:endParaRPr>
          </a:p>
        </p:txBody>
      </p:sp>
      <p:sp>
        <p:nvSpPr>
          <p:cNvPr id="3" name="Rectangle 2">
            <a:extLst>
              <a:ext uri="{FF2B5EF4-FFF2-40B4-BE49-F238E27FC236}">
                <a16:creationId xmlns:a16="http://schemas.microsoft.com/office/drawing/2014/main" id="{37078A1F-B058-09EE-F27D-3916EFBC0A21}"/>
              </a:ext>
            </a:extLst>
          </p:cNvPr>
          <p:cNvSpPr/>
          <p:nvPr/>
        </p:nvSpPr>
        <p:spPr>
          <a:xfrm>
            <a:off x="1085193" y="2174810"/>
            <a:ext cx="9777663" cy="2739211"/>
          </a:xfrm>
          <a:prstGeom prst="rect">
            <a:avLst/>
          </a:prstGeom>
        </p:spPr>
        <p:txBody>
          <a:bodyPr wrap="square">
            <a:spAutoFit/>
          </a:bodyPr>
          <a:lstStyle/>
          <a:p>
            <a:pPr marL="457200" indent="-457200" algn="l" fontAlgn="base">
              <a:spcAft>
                <a:spcPts val="2400"/>
              </a:spcAft>
              <a:buFont typeface="Arial" panose="020B0604020202020204" pitchFamily="34" charset="0"/>
              <a:buChar char="•"/>
            </a:pPr>
            <a:r>
              <a:rPr lang="en-US" sz="2800" dirty="0">
                <a:solidFill>
                  <a:srgbClr val="221D59"/>
                </a:solidFill>
                <a:effectLst/>
                <a:latin typeface="Arial Narrow" panose="020B0604020202020204" pitchFamily="34" charset="0"/>
                <a:cs typeface="Arial Narrow" panose="020B0604020202020204" pitchFamily="34" charset="0"/>
              </a:rPr>
              <a:t>The basics of PKD in children</a:t>
            </a:r>
          </a:p>
          <a:p>
            <a:pPr marL="457200" indent="-457200" algn="l" fontAlgn="base">
              <a:spcAft>
                <a:spcPts val="2400"/>
              </a:spcAft>
              <a:buFont typeface="Arial" panose="020B0604020202020204" pitchFamily="34" charset="0"/>
              <a:buChar char="•"/>
            </a:pPr>
            <a:r>
              <a:rPr lang="en-US" sz="2800" dirty="0">
                <a:solidFill>
                  <a:srgbClr val="221D59"/>
                </a:solidFill>
                <a:latin typeface="Arial Narrow" panose="020B0604020202020204" pitchFamily="34" charset="0"/>
                <a:cs typeface="Arial Narrow" panose="020B0604020202020204" pitchFamily="34" charset="0"/>
              </a:rPr>
              <a:t>What to do after your child is diagnosed with PKD</a:t>
            </a:r>
            <a:endParaRPr lang="en-US" sz="2800" dirty="0">
              <a:solidFill>
                <a:srgbClr val="221D59"/>
              </a:solidFill>
              <a:effectLst/>
              <a:latin typeface="Arial Narrow" panose="020B0604020202020204" pitchFamily="34" charset="0"/>
              <a:cs typeface="Arial Narrow" panose="020B0604020202020204" pitchFamily="34" charset="0"/>
            </a:endParaRPr>
          </a:p>
          <a:p>
            <a:pPr marL="457200" indent="-457200" fontAlgn="base">
              <a:spcAft>
                <a:spcPts val="2400"/>
              </a:spcAft>
              <a:buFont typeface="Arial" panose="020B0604020202020204" pitchFamily="34" charset="0"/>
              <a:buChar char="•"/>
            </a:pPr>
            <a:r>
              <a:rPr lang="en-US" sz="2800" dirty="0">
                <a:solidFill>
                  <a:srgbClr val="221D59"/>
                </a:solidFill>
                <a:effectLst/>
                <a:latin typeface="Arial Narrow" panose="020B0604020202020204" pitchFamily="34" charset="0"/>
                <a:cs typeface="Arial Narrow" panose="020B0604020202020204" pitchFamily="34" charset="0"/>
              </a:rPr>
              <a:t>Nutritional needs and challenges for children with PKD</a:t>
            </a:r>
          </a:p>
          <a:p>
            <a:pPr marL="457200" indent="-457200" fontAlgn="base">
              <a:spcAft>
                <a:spcPts val="2400"/>
              </a:spcAft>
              <a:buFont typeface="Arial" panose="020B0604020202020204" pitchFamily="34" charset="0"/>
              <a:buChar char="•"/>
            </a:pPr>
            <a:r>
              <a:rPr lang="en-US" sz="2800" dirty="0">
                <a:solidFill>
                  <a:srgbClr val="221D59"/>
                </a:solidFill>
                <a:effectLst/>
                <a:latin typeface="Arial Narrow" panose="020B0604020202020204" pitchFamily="34" charset="0"/>
                <a:cs typeface="Arial Narrow" panose="020B0604020202020204" pitchFamily="34" charset="0"/>
              </a:rPr>
              <a:t>Developing a healthcare team for your child</a:t>
            </a:r>
          </a:p>
        </p:txBody>
      </p:sp>
    </p:spTree>
    <p:extLst>
      <p:ext uri="{BB962C8B-B14F-4D97-AF65-F5344CB8AC3E}">
        <p14:creationId xmlns:p14="http://schemas.microsoft.com/office/powerpoint/2010/main" val="16452383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47E0890-CCAD-5B40-BF15-3342739AE6DD}"/>
              </a:ext>
            </a:extLst>
          </p:cNvPr>
          <p:cNvSpPr>
            <a:spLocks noChangeArrowheads="1"/>
          </p:cNvSpPr>
          <p:nvPr/>
        </p:nvSpPr>
        <p:spPr bwMode="auto">
          <a:xfrm>
            <a:off x="5233968" y="2332774"/>
            <a:ext cx="4992598" cy="2662845"/>
          </a:xfrm>
          <a:prstGeom prst="rect">
            <a:avLst/>
          </a:prstGeom>
          <a:noFill/>
          <a:ln w="9525">
            <a:noFill/>
            <a:miter lim="800000"/>
            <a:headEnd/>
            <a:tailEnd/>
          </a:ln>
        </p:spPr>
        <p:txBody>
          <a:bodyPr wrap="square">
            <a:prstTxWarp prst="textNoShape">
              <a:avLst/>
            </a:prstTxWarp>
            <a:spAutoFit/>
          </a:bodyPr>
          <a:lstStyle/>
          <a:p>
            <a:pPr marL="114300" indent="-114300"/>
            <a:r>
              <a:rPr lang="en-US" sz="2800" b="1" dirty="0">
                <a:solidFill>
                  <a:srgbClr val="231E5A"/>
                </a:solidFill>
                <a:latin typeface="Arial Narrow" pitchFamily="-111" charset="0"/>
                <a:ea typeface="Arial Narrow" pitchFamily="-111" charset="0"/>
                <a:cs typeface="Arial Narrow" pitchFamily="-111" charset="0"/>
              </a:rPr>
              <a:t>Normal Kidney</a:t>
            </a:r>
            <a:endParaRPr lang="en-US" sz="2800" dirty="0">
              <a:solidFill>
                <a:srgbClr val="231E5A"/>
              </a:solidFill>
              <a:latin typeface="Arial Narrow" pitchFamily="-111" charset="0"/>
              <a:ea typeface="Arial Narrow" pitchFamily="-111" charset="0"/>
              <a:cs typeface="Arial Narrow" pitchFamily="-111" charset="0"/>
            </a:endParaRPr>
          </a:p>
          <a:p>
            <a:pPr marL="114300" indent="-114300"/>
            <a:endParaRPr lang="en-US" sz="2000" dirty="0">
              <a:latin typeface="Arial Narrow" pitchFamily="-111" charset="0"/>
              <a:ea typeface="Arial Narrow" pitchFamily="-111" charset="0"/>
              <a:cs typeface="Arial Narrow" pitchFamily="-111" charset="0"/>
            </a:endParaRPr>
          </a:p>
          <a:p>
            <a:pPr marL="114300" indent="-114300">
              <a:lnSpc>
                <a:spcPct val="110000"/>
              </a:lnSpc>
            </a:pPr>
            <a:r>
              <a:rPr lang="en-US" sz="2200" dirty="0">
                <a:solidFill>
                  <a:srgbClr val="231E5A"/>
                </a:solidFill>
                <a:latin typeface="Arial Narrow" pitchFamily="-111" charset="0"/>
                <a:ea typeface="Arial Narrow" pitchFamily="-111" charset="0"/>
                <a:cs typeface="Arial Narrow" pitchFamily="-111" charset="0"/>
              </a:rPr>
              <a:t>The kidneys are a pair of reddish-brown organs located on either side of the spine just below the diaphragm, behind the liver and stomach. They are bean-shaped and about the size of one’s fist. </a:t>
            </a:r>
          </a:p>
        </p:txBody>
      </p:sp>
      <p:pic>
        <p:nvPicPr>
          <p:cNvPr id="3" name="Picture 2" descr="hic_kidney_anatomy.jpg">
            <a:extLst>
              <a:ext uri="{FF2B5EF4-FFF2-40B4-BE49-F238E27FC236}">
                <a16:creationId xmlns:a16="http://schemas.microsoft.com/office/drawing/2014/main" id="{269EE88C-6D3D-5E4E-B690-AA0C25D1A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403" y="3779520"/>
            <a:ext cx="2905125" cy="2552700"/>
          </a:xfrm>
          <a:prstGeom prst="rect">
            <a:avLst/>
          </a:prstGeom>
        </p:spPr>
      </p:pic>
      <p:pic>
        <p:nvPicPr>
          <p:cNvPr id="4" name="Picture 3" descr="kidney-anatomical-location.jpg">
            <a:extLst>
              <a:ext uri="{FF2B5EF4-FFF2-40B4-BE49-F238E27FC236}">
                <a16:creationId xmlns:a16="http://schemas.microsoft.com/office/drawing/2014/main" id="{2BD6810D-E5F2-394A-B2BB-863F4810E7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5515" y="569378"/>
            <a:ext cx="2882900" cy="3064041"/>
          </a:xfrm>
          <a:prstGeom prst="rect">
            <a:avLst/>
          </a:prstGeom>
        </p:spPr>
      </p:pic>
    </p:spTree>
    <p:extLst>
      <p:ext uri="{BB962C8B-B14F-4D97-AF65-F5344CB8AC3E}">
        <p14:creationId xmlns:p14="http://schemas.microsoft.com/office/powerpoint/2010/main" val="18920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838200" y="1773055"/>
            <a:ext cx="10388599" cy="4106317"/>
          </a:xfrm>
          <a:prstGeom prst="rect">
            <a:avLst/>
          </a:prstGeom>
          <a:noFill/>
          <a:ln w="9525">
            <a:noFill/>
            <a:miter lim="800000"/>
            <a:headEnd/>
            <a:tailEnd/>
          </a:ln>
        </p:spPr>
        <p:txBody>
          <a:bodyPr wrap="square">
            <a:prstTxWarp prst="textNoShape">
              <a:avLst/>
            </a:prstTxWarp>
            <a:spAutoFit/>
          </a:bodyPr>
          <a:lstStyle/>
          <a:p>
            <a:pPr marL="342900" indent="-342900">
              <a:lnSpc>
                <a:spcPct val="110000"/>
              </a:lnSpc>
              <a:spcAft>
                <a:spcPts val="1200"/>
              </a:spcAft>
              <a:buClr>
                <a:schemeClr val="tx1"/>
              </a:buClr>
              <a:buFont typeface="Times" pitchFamily="-111" charset="0"/>
              <a:buChar char="•"/>
            </a:pPr>
            <a:r>
              <a:rPr lang="en-US" sz="2200" dirty="0">
                <a:solidFill>
                  <a:srgbClr val="231E5A"/>
                </a:solidFill>
                <a:latin typeface="Arial Narrow" pitchFamily="-111" charset="0"/>
                <a:ea typeface="Arial Narrow" pitchFamily="-111" charset="0"/>
                <a:cs typeface="Arial Narrow" pitchFamily="-111" charset="0"/>
              </a:rPr>
              <a:t>Control blood pressure</a:t>
            </a:r>
          </a:p>
          <a:p>
            <a:pPr marL="342900" indent="-342900">
              <a:lnSpc>
                <a:spcPct val="110000"/>
              </a:lnSpc>
              <a:spcAft>
                <a:spcPts val="1200"/>
              </a:spcAft>
              <a:buClr>
                <a:schemeClr val="tx1"/>
              </a:buClr>
              <a:buFont typeface="Times" pitchFamily="-111" charset="0"/>
              <a:buChar char="•"/>
            </a:pPr>
            <a:r>
              <a:rPr lang="en-US" sz="2200" dirty="0">
                <a:solidFill>
                  <a:srgbClr val="231E5A"/>
                </a:solidFill>
                <a:latin typeface="Arial Narrow" pitchFamily="-111" charset="0"/>
                <a:ea typeface="Arial Narrow" pitchFamily="-111" charset="0"/>
                <a:cs typeface="Arial Narrow" pitchFamily="-111" charset="0"/>
              </a:rPr>
              <a:t>Remove wastes (e.g., urea), drugs, and excess fluid through the production of urine</a:t>
            </a:r>
          </a:p>
          <a:p>
            <a:pPr marL="342900" indent="-342900">
              <a:lnSpc>
                <a:spcPct val="110000"/>
              </a:lnSpc>
              <a:spcAft>
                <a:spcPts val="1200"/>
              </a:spcAft>
              <a:buClr>
                <a:schemeClr val="tx1"/>
              </a:buClr>
              <a:buFont typeface="Times" pitchFamily="-111" charset="0"/>
              <a:buChar char="•"/>
            </a:pPr>
            <a:r>
              <a:rPr lang="en-US" sz="2200" dirty="0">
                <a:solidFill>
                  <a:srgbClr val="231E5A"/>
                </a:solidFill>
                <a:latin typeface="Arial Narrow" pitchFamily="-111" charset="0"/>
                <a:ea typeface="Arial Narrow" pitchFamily="-111" charset="0"/>
                <a:cs typeface="Arial Narrow" pitchFamily="-111" charset="0"/>
              </a:rPr>
              <a:t>Continuously regulate the body’s fluids and chemical composition (sodium, potassium, phosphorus and calcium) </a:t>
            </a:r>
          </a:p>
          <a:p>
            <a:pPr marL="342900" indent="-342900">
              <a:lnSpc>
                <a:spcPct val="110000"/>
              </a:lnSpc>
              <a:spcAft>
                <a:spcPts val="600"/>
              </a:spcAft>
              <a:buClr>
                <a:schemeClr val="tx1"/>
              </a:buClr>
              <a:buFont typeface="Times" pitchFamily="-111" charset="0"/>
              <a:buChar char="•"/>
            </a:pPr>
            <a:r>
              <a:rPr lang="en-US" sz="2200" dirty="0">
                <a:solidFill>
                  <a:srgbClr val="231E5A"/>
                </a:solidFill>
                <a:latin typeface="Arial Narrow" pitchFamily="-111" charset="0"/>
                <a:ea typeface="Arial Narrow" pitchFamily="-111" charset="0"/>
                <a:cs typeface="Arial Narrow" pitchFamily="-111" charset="0"/>
              </a:rPr>
              <a:t>Produce and release hormones into your blood </a:t>
            </a:r>
          </a:p>
          <a:p>
            <a:pPr marL="800100" lvl="1" indent="-342900">
              <a:lnSpc>
                <a:spcPct val="110000"/>
              </a:lnSpc>
              <a:spcAft>
                <a:spcPts val="600"/>
              </a:spcAft>
              <a:buClr>
                <a:srgbClr val="FF0000"/>
              </a:buClr>
              <a:buSzPct val="75000"/>
              <a:buFont typeface="Wingdings" pitchFamily="-111" charset="2"/>
              <a:buChar char="Ø"/>
            </a:pPr>
            <a:r>
              <a:rPr lang="en-US" sz="2200" b="1" dirty="0">
                <a:solidFill>
                  <a:srgbClr val="FF0000"/>
                </a:solidFill>
                <a:latin typeface="Arial Narrow" pitchFamily="-111" charset="0"/>
                <a:ea typeface="Arial Narrow" pitchFamily="-111" charset="0"/>
                <a:cs typeface="Arial Narrow" pitchFamily="-111" charset="0"/>
              </a:rPr>
              <a:t>erythropoietin</a:t>
            </a:r>
            <a:r>
              <a:rPr lang="en-US" sz="2200" dirty="0">
                <a:solidFill>
                  <a:srgbClr val="FF9900"/>
                </a:solidFill>
                <a:latin typeface="Arial Narrow" pitchFamily="-111" charset="0"/>
                <a:ea typeface="Arial Narrow" pitchFamily="-111" charset="0"/>
                <a:cs typeface="Arial Narrow" pitchFamily="-111" charset="0"/>
              </a:rPr>
              <a:t> </a:t>
            </a:r>
            <a:r>
              <a:rPr lang="en-US" sz="2200" dirty="0">
                <a:solidFill>
                  <a:srgbClr val="231E5A"/>
                </a:solidFill>
                <a:latin typeface="Arial Narrow" pitchFamily="-111" charset="0"/>
                <a:ea typeface="Arial Narrow" pitchFamily="-111" charset="0"/>
                <a:cs typeface="Arial Narrow" pitchFamily="-111" charset="0"/>
              </a:rPr>
              <a:t>- stimulates the bone marrow to make red blood cells</a:t>
            </a:r>
          </a:p>
          <a:p>
            <a:pPr marL="800100" lvl="1" indent="-342900">
              <a:lnSpc>
                <a:spcPct val="110000"/>
              </a:lnSpc>
              <a:spcAft>
                <a:spcPts val="600"/>
              </a:spcAft>
              <a:buClr>
                <a:srgbClr val="FF0000"/>
              </a:buClr>
              <a:buSzPct val="75000"/>
              <a:buFont typeface="Wingdings" pitchFamily="-111" charset="2"/>
              <a:buChar char="Ø"/>
            </a:pPr>
            <a:r>
              <a:rPr lang="en-US" sz="2200" b="1" dirty="0">
                <a:solidFill>
                  <a:srgbClr val="FF0000"/>
                </a:solidFill>
                <a:latin typeface="Arial Narrow" pitchFamily="-111" charset="0"/>
                <a:ea typeface="Arial Narrow" pitchFamily="-111" charset="0"/>
                <a:cs typeface="Arial Narrow" pitchFamily="-111" charset="0"/>
              </a:rPr>
              <a:t>Renin / angiotensin II</a:t>
            </a:r>
            <a:r>
              <a:rPr lang="en-US" sz="2200" dirty="0">
                <a:latin typeface="Arial Narrow" pitchFamily="-111" charset="0"/>
                <a:ea typeface="Arial Narrow" pitchFamily="-111" charset="0"/>
                <a:cs typeface="Arial Narrow" pitchFamily="-111" charset="0"/>
              </a:rPr>
              <a:t> </a:t>
            </a:r>
            <a:r>
              <a:rPr lang="en-US" sz="2200" dirty="0">
                <a:solidFill>
                  <a:srgbClr val="231E5A"/>
                </a:solidFill>
                <a:latin typeface="Arial Narrow" pitchFamily="-111" charset="0"/>
                <a:ea typeface="Arial Narrow" pitchFamily="-111" charset="0"/>
                <a:cs typeface="Arial Narrow" pitchFamily="-111" charset="0"/>
              </a:rPr>
              <a:t>- regulate blood pressure</a:t>
            </a:r>
          </a:p>
          <a:p>
            <a:pPr marL="800100" lvl="1" indent="-342900">
              <a:lnSpc>
                <a:spcPct val="110000"/>
              </a:lnSpc>
              <a:spcAft>
                <a:spcPts val="600"/>
              </a:spcAft>
              <a:buClr>
                <a:srgbClr val="FF0000"/>
              </a:buClr>
              <a:buSzPct val="75000"/>
              <a:buFont typeface="Wingdings" pitchFamily="-111" charset="2"/>
              <a:buChar char="Ø"/>
            </a:pPr>
            <a:r>
              <a:rPr lang="en-US" sz="2200" b="1" dirty="0" err="1">
                <a:solidFill>
                  <a:srgbClr val="FF0000"/>
                </a:solidFill>
                <a:latin typeface="Arial Narrow" pitchFamily="-111" charset="0"/>
                <a:ea typeface="Arial Narrow" pitchFamily="-111" charset="0"/>
                <a:cs typeface="Arial Narrow" pitchFamily="-111" charset="0"/>
              </a:rPr>
              <a:t>calcitriol</a:t>
            </a:r>
            <a:r>
              <a:rPr lang="en-US" sz="2200" dirty="0">
                <a:solidFill>
                  <a:srgbClr val="FF0000"/>
                </a:solidFill>
                <a:latin typeface="Arial Narrow" pitchFamily="-111" charset="0"/>
                <a:ea typeface="Arial Narrow" pitchFamily="-111" charset="0"/>
                <a:cs typeface="Arial Narrow" pitchFamily="-111" charset="0"/>
              </a:rPr>
              <a:t> </a:t>
            </a:r>
            <a:r>
              <a:rPr lang="en-US" sz="2200" dirty="0">
                <a:solidFill>
                  <a:srgbClr val="231E5A"/>
                </a:solidFill>
                <a:latin typeface="Arial Narrow" pitchFamily="-111" charset="0"/>
                <a:ea typeface="Arial Narrow" pitchFamily="-111" charset="0"/>
                <a:cs typeface="Arial Narrow" pitchFamily="-111" charset="0"/>
              </a:rPr>
              <a:t>(a form of Vitamin D) - helps the intestine to absorb calcium from the diet, and thereby maintain healthy bones</a:t>
            </a:r>
          </a:p>
        </p:txBody>
      </p:sp>
      <p:sp>
        <p:nvSpPr>
          <p:cNvPr id="6" name="Rectangle 4">
            <a:extLst>
              <a:ext uri="{FF2B5EF4-FFF2-40B4-BE49-F238E27FC236}">
                <a16:creationId xmlns:a16="http://schemas.microsoft.com/office/drawing/2014/main" id="{45F00D5B-0EA6-5E40-841C-6658A29E2BF9}"/>
              </a:ext>
            </a:extLst>
          </p:cNvPr>
          <p:cNvSpPr>
            <a:spLocks noChangeArrowheads="1"/>
          </p:cNvSpPr>
          <p:nvPr/>
        </p:nvSpPr>
        <p:spPr bwMode="auto">
          <a:xfrm>
            <a:off x="838200" y="704740"/>
            <a:ext cx="9697720" cy="646331"/>
          </a:xfrm>
          <a:prstGeom prst="rect">
            <a:avLst/>
          </a:prstGeom>
          <a:noFill/>
          <a:ln w="12700">
            <a:noFill/>
            <a:miter lim="800000"/>
            <a:headEnd/>
            <a:tailEnd/>
          </a:ln>
        </p:spPr>
        <p:txBody>
          <a:bodyPr wrap="square">
            <a:prstTxWarp prst="textNoShape">
              <a:avLst/>
            </a:prstTxWarp>
            <a:spAutoFit/>
          </a:bodyPr>
          <a:lstStyle/>
          <a:p>
            <a:r>
              <a:rPr lang="en-US" sz="3600" b="1" dirty="0">
                <a:solidFill>
                  <a:srgbClr val="231E5A"/>
                </a:solidFill>
                <a:latin typeface="Arial Narrow" pitchFamily="-111" charset="0"/>
                <a:ea typeface="Arial Narrow" pitchFamily="-111" charset="0"/>
                <a:cs typeface="Arial Narrow" pitchFamily="-111" charset="0"/>
              </a:rPr>
              <a:t>How do kidneys help maintain health?</a:t>
            </a:r>
          </a:p>
        </p:txBody>
      </p:sp>
    </p:spTree>
    <p:extLst>
      <p:ext uri="{BB962C8B-B14F-4D97-AF65-F5344CB8AC3E}">
        <p14:creationId xmlns:p14="http://schemas.microsoft.com/office/powerpoint/2010/main" val="107238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04709C2-6E39-E641-A36A-BA05632FBA4A}"/>
              </a:ext>
            </a:extLst>
          </p:cNvPr>
          <p:cNvSpPr>
            <a:spLocks noChangeArrowheads="1"/>
          </p:cNvSpPr>
          <p:nvPr/>
        </p:nvSpPr>
        <p:spPr bwMode="auto">
          <a:xfrm>
            <a:off x="3901346" y="894420"/>
            <a:ext cx="6791755" cy="4943148"/>
          </a:xfrm>
          <a:prstGeom prst="rect">
            <a:avLst/>
          </a:prstGeom>
          <a:noFill/>
          <a:ln w="9525">
            <a:noFill/>
            <a:miter lim="800000"/>
            <a:headEnd/>
            <a:tailEnd/>
          </a:ln>
          <a:effectLst/>
        </p:spPr>
        <p:txBody>
          <a:bodyPr wrap="square">
            <a:prstTxWarp prst="textNoShape">
              <a:avLst/>
            </a:prstTxWarp>
            <a:spAutoFit/>
          </a:bodyPr>
          <a:lstStyle/>
          <a:p>
            <a:pPr marL="461963" indent="-233363"/>
            <a:r>
              <a:rPr lang="en-US" sz="2800" b="1" dirty="0">
                <a:solidFill>
                  <a:srgbClr val="173156"/>
                </a:solidFill>
                <a:latin typeface="Arial Narrow" pitchFamily="-111" charset="0"/>
                <a:ea typeface="Arial Narrow" pitchFamily="-111" charset="0"/>
                <a:cs typeface="Arial Narrow" pitchFamily="-111" charset="0"/>
              </a:rPr>
              <a:t>Normal Liver</a:t>
            </a:r>
            <a:endParaRPr lang="en-US" sz="2800" dirty="0">
              <a:solidFill>
                <a:srgbClr val="173156"/>
              </a:solidFill>
              <a:latin typeface="Arial Narrow" pitchFamily="-111" charset="0"/>
              <a:ea typeface="Arial Narrow" pitchFamily="-111" charset="0"/>
              <a:cs typeface="Arial Narrow" pitchFamily="-111" charset="0"/>
            </a:endParaRPr>
          </a:p>
          <a:p>
            <a:pPr marL="461963" indent="-233363"/>
            <a:endParaRPr lang="en-US" sz="1400" dirty="0">
              <a:latin typeface="Arial Narrow" pitchFamily="-111" charset="0"/>
              <a:ea typeface="Arial Narrow" pitchFamily="-111" charset="0"/>
              <a:cs typeface="Arial Narrow" pitchFamily="-111" charset="0"/>
            </a:endParaRPr>
          </a:p>
          <a:p>
            <a:pPr marL="233363">
              <a:lnSpc>
                <a:spcPct val="110000"/>
              </a:lnSpc>
            </a:pPr>
            <a:r>
              <a:rPr lang="en-US" sz="2000" dirty="0">
                <a:solidFill>
                  <a:srgbClr val="231E5A"/>
                </a:solidFill>
                <a:latin typeface="Arial Narrow" pitchFamily="-111" charset="0"/>
                <a:ea typeface="Arial Narrow" pitchFamily="-111" charset="0"/>
                <a:cs typeface="Arial Narrow" pitchFamily="-111" charset="0"/>
              </a:rPr>
              <a:t>The liver is one of the largest and most complex organs in the body. It weighs ~1 pound and is made up of a spongy mass of wedge-shaped lobes. </a:t>
            </a:r>
          </a:p>
          <a:p>
            <a:pPr marL="233363">
              <a:lnSpc>
                <a:spcPct val="110000"/>
              </a:lnSpc>
            </a:pPr>
            <a:endParaRPr lang="en-US" sz="2000" dirty="0">
              <a:solidFill>
                <a:srgbClr val="231E5A"/>
              </a:solidFill>
              <a:latin typeface="Arial Narrow" pitchFamily="-111" charset="0"/>
              <a:ea typeface="Arial Narrow" pitchFamily="-111" charset="0"/>
              <a:cs typeface="Arial Narrow" pitchFamily="-111" charset="0"/>
            </a:endParaRPr>
          </a:p>
          <a:p>
            <a:pPr marL="233363">
              <a:lnSpc>
                <a:spcPct val="110000"/>
              </a:lnSpc>
            </a:pPr>
            <a:r>
              <a:rPr lang="en-US" sz="2000" dirty="0">
                <a:solidFill>
                  <a:srgbClr val="231E5A"/>
                </a:solidFill>
                <a:latin typeface="Arial Narrow" pitchFamily="-111" charset="0"/>
                <a:ea typeface="Arial Narrow" pitchFamily="-111" charset="0"/>
                <a:cs typeface="Arial Narrow" pitchFamily="-111" charset="0"/>
              </a:rPr>
              <a:t>The liver has many functions that are necessary for life:</a:t>
            </a:r>
          </a:p>
          <a:p>
            <a:pPr marL="461963" indent="-233363">
              <a:lnSpc>
                <a:spcPct val="110000"/>
              </a:lnSpc>
            </a:pPr>
            <a:endParaRPr lang="en-US" sz="1000" dirty="0">
              <a:solidFill>
                <a:srgbClr val="231E5A"/>
              </a:solidFill>
              <a:latin typeface="Arial Narrow" pitchFamily="-111" charset="0"/>
              <a:ea typeface="Arial Narrow" pitchFamily="-111" charset="0"/>
              <a:cs typeface="Arial Narrow" pitchFamily="-111" charset="0"/>
            </a:endParaRPr>
          </a:p>
          <a:p>
            <a:pPr marL="461963" indent="-233363">
              <a:lnSpc>
                <a:spcPct val="110000"/>
              </a:lnSpc>
              <a:buFontTx/>
              <a:buChar char="•"/>
            </a:pPr>
            <a:r>
              <a:rPr lang="en-US" sz="2000" dirty="0">
                <a:solidFill>
                  <a:srgbClr val="231E5A"/>
                </a:solidFill>
                <a:latin typeface="Arial Narrow" pitchFamily="-111" charset="0"/>
                <a:ea typeface="Arial Narrow" pitchFamily="-111" charset="0"/>
                <a:cs typeface="Arial Narrow" pitchFamily="-111" charset="0"/>
              </a:rPr>
              <a:t>helps process carbohydrates, fats, and proteins absorbed from food in the intestines and turns them into materials that the body needs for life. </a:t>
            </a:r>
          </a:p>
          <a:p>
            <a:pPr marL="461963" indent="-233363">
              <a:lnSpc>
                <a:spcPct val="110000"/>
              </a:lnSpc>
              <a:buFontTx/>
              <a:buChar char="•"/>
            </a:pPr>
            <a:r>
              <a:rPr lang="en-US" sz="2000" dirty="0">
                <a:solidFill>
                  <a:srgbClr val="231E5A"/>
                </a:solidFill>
                <a:latin typeface="Arial Narrow" pitchFamily="-111" charset="0"/>
                <a:ea typeface="Arial Narrow" pitchFamily="-111" charset="0"/>
                <a:cs typeface="Arial Narrow" pitchFamily="-111" charset="0"/>
              </a:rPr>
              <a:t>secretes bile to help digest fats.</a:t>
            </a:r>
          </a:p>
          <a:p>
            <a:pPr marL="461963" indent="-233363">
              <a:lnSpc>
                <a:spcPct val="110000"/>
              </a:lnSpc>
              <a:buFontTx/>
              <a:buChar char="•"/>
            </a:pPr>
            <a:r>
              <a:rPr lang="en-US" sz="2000" dirty="0">
                <a:solidFill>
                  <a:srgbClr val="231E5A"/>
                </a:solidFill>
                <a:latin typeface="Arial Narrow" pitchFamily="-111" charset="0"/>
                <a:ea typeface="Arial Narrow" pitchFamily="-111" charset="0"/>
                <a:cs typeface="Arial Narrow" pitchFamily="-111" charset="0"/>
              </a:rPr>
              <a:t>makes the factors needed for clotting. </a:t>
            </a:r>
          </a:p>
          <a:p>
            <a:pPr marL="461963" indent="-233363">
              <a:lnSpc>
                <a:spcPct val="110000"/>
              </a:lnSpc>
              <a:buFontTx/>
              <a:buChar char="•"/>
            </a:pPr>
            <a:r>
              <a:rPr lang="en-US" sz="2000" dirty="0">
                <a:solidFill>
                  <a:srgbClr val="231E5A"/>
                </a:solidFill>
                <a:latin typeface="Arial Narrow" pitchFamily="-111" charset="0"/>
                <a:ea typeface="Arial Narrow" pitchFamily="-111" charset="0"/>
                <a:cs typeface="Arial Narrow" pitchFamily="-111" charset="0"/>
              </a:rPr>
              <a:t>stores vitamins.</a:t>
            </a:r>
          </a:p>
          <a:p>
            <a:pPr marL="461963" indent="-233363">
              <a:lnSpc>
                <a:spcPct val="110000"/>
              </a:lnSpc>
              <a:buFontTx/>
              <a:buChar char="•"/>
            </a:pPr>
            <a:r>
              <a:rPr lang="en-US" sz="2000" dirty="0">
                <a:solidFill>
                  <a:srgbClr val="231E5A"/>
                </a:solidFill>
                <a:latin typeface="Arial Narrow" pitchFamily="-111" charset="0"/>
                <a:ea typeface="Arial Narrow" pitchFamily="-111" charset="0"/>
                <a:cs typeface="Arial Narrow" pitchFamily="-111" charset="0"/>
              </a:rPr>
              <a:t>breaks down toxic substances in the blood</a:t>
            </a:r>
            <a:r>
              <a:rPr lang="en-US" sz="2000" dirty="0">
                <a:solidFill>
                  <a:srgbClr val="231E5A"/>
                </a:solidFill>
                <a:effectLst>
                  <a:outerShdw blurRad="38100" dist="38100" dir="2700000" algn="tl">
                    <a:srgbClr val="DDDDDD"/>
                  </a:outerShdw>
                </a:effectLst>
                <a:latin typeface="Arial Narrow" pitchFamily="-111" charset="0"/>
                <a:ea typeface="Arial Narrow" pitchFamily="-111" charset="0"/>
                <a:cs typeface="Arial Narrow" pitchFamily="-111" charset="0"/>
              </a:rPr>
              <a:t>.</a:t>
            </a:r>
          </a:p>
        </p:txBody>
      </p:sp>
      <p:pic>
        <p:nvPicPr>
          <p:cNvPr id="3" name="Picture 4">
            <a:extLst>
              <a:ext uri="{FF2B5EF4-FFF2-40B4-BE49-F238E27FC236}">
                <a16:creationId xmlns:a16="http://schemas.microsoft.com/office/drawing/2014/main" id="{04206FE1-98F6-4A48-84E4-A03FDEE91C6F}"/>
              </a:ext>
            </a:extLst>
          </p:cNvPr>
          <p:cNvPicPr>
            <a:picLocks noChangeAspect="1" noChangeArrowheads="1"/>
          </p:cNvPicPr>
          <p:nvPr/>
        </p:nvPicPr>
        <p:blipFill>
          <a:blip r:embed="rId3"/>
          <a:srcRect/>
          <a:stretch>
            <a:fillRect/>
          </a:stretch>
        </p:blipFill>
        <p:spPr bwMode="auto">
          <a:xfrm>
            <a:off x="901779" y="894420"/>
            <a:ext cx="2607829" cy="3185348"/>
          </a:xfrm>
          <a:prstGeom prst="rect">
            <a:avLst/>
          </a:prstGeom>
          <a:noFill/>
          <a:ln w="9525">
            <a:noFill/>
            <a:miter lim="800000"/>
            <a:headEnd/>
            <a:tailEnd/>
          </a:ln>
        </p:spPr>
      </p:pic>
      <p:pic>
        <p:nvPicPr>
          <p:cNvPr id="4" name="Picture 5">
            <a:extLst>
              <a:ext uri="{FF2B5EF4-FFF2-40B4-BE49-F238E27FC236}">
                <a16:creationId xmlns:a16="http://schemas.microsoft.com/office/drawing/2014/main" id="{AEA8761B-3712-B34A-9877-F467B94B2764}"/>
              </a:ext>
            </a:extLst>
          </p:cNvPr>
          <p:cNvPicPr>
            <a:picLocks noChangeAspect="1" noChangeArrowheads="1"/>
          </p:cNvPicPr>
          <p:nvPr/>
        </p:nvPicPr>
        <p:blipFill>
          <a:blip r:embed="rId4"/>
          <a:srcRect/>
          <a:stretch>
            <a:fillRect/>
          </a:stretch>
        </p:blipFill>
        <p:spPr bwMode="auto">
          <a:xfrm>
            <a:off x="735812" y="4214588"/>
            <a:ext cx="2938318" cy="1780286"/>
          </a:xfrm>
          <a:prstGeom prst="rect">
            <a:avLst/>
          </a:prstGeom>
          <a:noFill/>
          <a:ln w="9525">
            <a:noFill/>
            <a:miter lim="800000"/>
            <a:headEnd/>
            <a:tailEnd/>
          </a:ln>
        </p:spPr>
      </p:pic>
    </p:spTree>
    <p:extLst>
      <p:ext uri="{BB962C8B-B14F-4D97-AF65-F5344CB8AC3E}">
        <p14:creationId xmlns:p14="http://schemas.microsoft.com/office/powerpoint/2010/main" val="42779997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5118061" y="1936639"/>
            <a:ext cx="2550102" cy="4460461"/>
          </a:xfrm>
          <a:prstGeom prst="rect">
            <a:avLst/>
          </a:prstGeom>
          <a:noFill/>
          <a:ln w="9525">
            <a:noFill/>
            <a:miter lim="800000"/>
            <a:headEnd/>
            <a:tailEnd/>
          </a:ln>
        </p:spPr>
      </p:pic>
      <p:sp>
        <p:nvSpPr>
          <p:cNvPr id="8" name="Rectangle 4">
            <a:extLst>
              <a:ext uri="{FF2B5EF4-FFF2-40B4-BE49-F238E27FC236}">
                <a16:creationId xmlns:a16="http://schemas.microsoft.com/office/drawing/2014/main" id="{83F7483F-C9A3-BF45-95E3-EA2E14720294}"/>
              </a:ext>
            </a:extLst>
          </p:cNvPr>
          <p:cNvSpPr>
            <a:spLocks noChangeArrowheads="1"/>
          </p:cNvSpPr>
          <p:nvPr/>
        </p:nvSpPr>
        <p:spPr bwMode="auto">
          <a:xfrm>
            <a:off x="838200" y="704740"/>
            <a:ext cx="9697720" cy="646331"/>
          </a:xfrm>
          <a:prstGeom prst="rect">
            <a:avLst/>
          </a:prstGeom>
          <a:noFill/>
          <a:ln w="12700">
            <a:noFill/>
            <a:miter lim="800000"/>
            <a:headEnd/>
            <a:tailEnd/>
          </a:ln>
        </p:spPr>
        <p:txBody>
          <a:bodyPr wrap="square">
            <a:prstTxWarp prst="textNoShape">
              <a:avLst/>
            </a:prstTxWarp>
            <a:spAutoFit/>
          </a:bodyPr>
          <a:lstStyle/>
          <a:p>
            <a:r>
              <a:rPr lang="en-US" sz="3600" b="1" dirty="0">
                <a:solidFill>
                  <a:srgbClr val="173156"/>
                </a:solidFill>
                <a:latin typeface="Arial Narrow" pitchFamily="-111" charset="0"/>
                <a:ea typeface="Arial Narrow" pitchFamily="-111" charset="0"/>
                <a:cs typeface="Arial Narrow" pitchFamily="-111" charset="0"/>
              </a:rPr>
              <a:t>What is polycystic kidney disease (PKD)</a:t>
            </a:r>
            <a:endParaRPr lang="en-US" sz="3600" b="1" dirty="0">
              <a:solidFill>
                <a:srgbClr val="173156"/>
              </a:solidFill>
              <a:effectLst>
                <a:outerShdw blurRad="38100" dist="38100" dir="2700000" algn="tl">
                  <a:srgbClr val="DDDDDD"/>
                </a:outerShdw>
              </a:effectLst>
              <a:latin typeface="Arial Narrow" pitchFamily="-111" charset="0"/>
              <a:ea typeface="Arial Narrow" pitchFamily="-111" charset="0"/>
              <a:cs typeface="Arial Narrow" pitchFamily="-111" charset="0"/>
            </a:endParaRPr>
          </a:p>
        </p:txBody>
      </p:sp>
      <p:grpSp>
        <p:nvGrpSpPr>
          <p:cNvPr id="26" name="Group 25">
            <a:extLst>
              <a:ext uri="{FF2B5EF4-FFF2-40B4-BE49-F238E27FC236}">
                <a16:creationId xmlns:a16="http://schemas.microsoft.com/office/drawing/2014/main" id="{6F28D1CB-662A-FA4F-BF00-CEEE69C658C9}"/>
              </a:ext>
            </a:extLst>
          </p:cNvPr>
          <p:cNvGrpSpPr/>
          <p:nvPr/>
        </p:nvGrpSpPr>
        <p:grpSpPr>
          <a:xfrm>
            <a:off x="6490566" y="1936639"/>
            <a:ext cx="3956994" cy="2793880"/>
            <a:chOff x="6490566" y="1936639"/>
            <a:chExt cx="3956994" cy="2793880"/>
          </a:xfrm>
        </p:grpSpPr>
        <p:pic>
          <p:nvPicPr>
            <p:cNvPr id="30723" name="Picture 3"/>
            <p:cNvPicPr>
              <a:picLocks noChangeAspect="1" noChangeArrowheads="1"/>
            </p:cNvPicPr>
            <p:nvPr/>
          </p:nvPicPr>
          <p:blipFill>
            <a:blip r:embed="rId4"/>
            <a:srcRect/>
            <a:stretch>
              <a:fillRect/>
            </a:stretch>
          </p:blipFill>
          <p:spPr bwMode="auto">
            <a:xfrm>
              <a:off x="8653685" y="1936639"/>
              <a:ext cx="1793875" cy="2793880"/>
            </a:xfrm>
            <a:prstGeom prst="rect">
              <a:avLst/>
            </a:prstGeom>
            <a:noFill/>
            <a:ln w="9525">
              <a:solidFill>
                <a:srgbClr val="FF0000"/>
              </a:solidFill>
              <a:miter lim="800000"/>
              <a:headEnd/>
              <a:tailEnd/>
            </a:ln>
          </p:spPr>
        </p:pic>
        <p:cxnSp>
          <p:nvCxnSpPr>
            <p:cNvPr id="16" name="Straight Connector 15">
              <a:extLst>
                <a:ext uri="{FF2B5EF4-FFF2-40B4-BE49-F238E27FC236}">
                  <a16:creationId xmlns:a16="http://schemas.microsoft.com/office/drawing/2014/main" id="{4B31397D-FAED-C84D-95BE-5143455D2E0D}"/>
                </a:ext>
              </a:extLst>
            </p:cNvPr>
            <p:cNvCxnSpPr>
              <a:cxnSpLocks/>
              <a:stCxn id="20" idx="1"/>
            </p:cNvCxnSpPr>
            <p:nvPr/>
          </p:nvCxnSpPr>
          <p:spPr>
            <a:xfrm flipV="1">
              <a:off x="7051363" y="1936639"/>
              <a:ext cx="1602322" cy="12446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3FF703B-22DB-4542-ABF9-B6ECD8645726}"/>
                </a:ext>
              </a:extLst>
            </p:cNvPr>
            <p:cNvCxnSpPr>
              <a:cxnSpLocks/>
            </p:cNvCxnSpPr>
            <p:nvPr/>
          </p:nvCxnSpPr>
          <p:spPr>
            <a:xfrm>
              <a:off x="7076460" y="3749945"/>
              <a:ext cx="1577225" cy="9805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0E2B6CE6-BA4D-C645-8FD8-5F4F53955CAB}"/>
                </a:ext>
              </a:extLst>
            </p:cNvPr>
            <p:cNvSpPr/>
            <p:nvPr/>
          </p:nvSpPr>
          <p:spPr>
            <a:xfrm flipH="1">
              <a:off x="6490566" y="3049624"/>
              <a:ext cx="657014" cy="8992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D5FEDC0-F408-E740-BA80-D474D05E3D53}"/>
              </a:ext>
            </a:extLst>
          </p:cNvPr>
          <p:cNvGrpSpPr/>
          <p:nvPr/>
        </p:nvGrpSpPr>
        <p:grpSpPr>
          <a:xfrm>
            <a:off x="1168894" y="2481095"/>
            <a:ext cx="5795549" cy="2851993"/>
            <a:chOff x="1168894" y="2481095"/>
            <a:chExt cx="5795549" cy="2851993"/>
          </a:xfrm>
        </p:grpSpPr>
        <p:pic>
          <p:nvPicPr>
            <p:cNvPr id="30724" name="Picture 4"/>
            <p:cNvPicPr>
              <a:picLocks noChangeAspect="1" noChangeArrowheads="1"/>
            </p:cNvPicPr>
            <p:nvPr/>
          </p:nvPicPr>
          <p:blipFill>
            <a:blip r:embed="rId5"/>
            <a:srcRect/>
            <a:stretch>
              <a:fillRect/>
            </a:stretch>
          </p:blipFill>
          <p:spPr bwMode="auto">
            <a:xfrm>
              <a:off x="1168894" y="3331890"/>
              <a:ext cx="3303444" cy="2001198"/>
            </a:xfrm>
            <a:prstGeom prst="rect">
              <a:avLst/>
            </a:prstGeom>
            <a:noFill/>
            <a:ln w="9525">
              <a:noFill/>
              <a:miter lim="800000"/>
              <a:headEnd/>
              <a:tailEnd/>
            </a:ln>
          </p:spPr>
        </p:pic>
        <p:cxnSp>
          <p:nvCxnSpPr>
            <p:cNvPr id="3" name="Straight Connector 2">
              <a:extLst>
                <a:ext uri="{FF2B5EF4-FFF2-40B4-BE49-F238E27FC236}">
                  <a16:creationId xmlns:a16="http://schemas.microsoft.com/office/drawing/2014/main" id="{E8E8B70A-A3EF-584E-AE4C-FCFC8C2B2A62}"/>
                </a:ext>
              </a:extLst>
            </p:cNvPr>
            <p:cNvCxnSpPr>
              <a:cxnSpLocks/>
            </p:cNvCxnSpPr>
            <p:nvPr/>
          </p:nvCxnSpPr>
          <p:spPr>
            <a:xfrm flipV="1">
              <a:off x="4472338" y="3008310"/>
              <a:ext cx="973554" cy="3235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0ED433E-5A8C-2F4C-9FA9-E20FE0954BE1}"/>
                </a:ext>
              </a:extLst>
            </p:cNvPr>
            <p:cNvCxnSpPr>
              <a:cxnSpLocks/>
            </p:cNvCxnSpPr>
            <p:nvPr/>
          </p:nvCxnSpPr>
          <p:spPr>
            <a:xfrm flipV="1">
              <a:off x="4485038" y="3429000"/>
              <a:ext cx="1057803" cy="19040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F9B5C797-7205-FB44-BC14-56E82FD68094}"/>
                </a:ext>
              </a:extLst>
            </p:cNvPr>
            <p:cNvSpPr/>
            <p:nvPr/>
          </p:nvSpPr>
          <p:spPr>
            <a:xfrm rot="20427115" flipH="1">
              <a:off x="5399918" y="2481095"/>
              <a:ext cx="1564525" cy="10544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63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3"/>
          <p:cNvSpPr>
            <a:spLocks noChangeArrowheads="1"/>
          </p:cNvSpPr>
          <p:nvPr/>
        </p:nvSpPr>
        <p:spPr bwMode="auto">
          <a:xfrm>
            <a:off x="838199" y="2169280"/>
            <a:ext cx="524421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p>
            <a:pPr eaLnBrk="0" hangingPunct="0"/>
            <a:r>
              <a:rPr lang="en-US" sz="2800" b="1" dirty="0">
                <a:solidFill>
                  <a:srgbClr val="173156"/>
                </a:solidFill>
                <a:latin typeface="Arial Narrow" charset="0"/>
                <a:cs typeface="Arial Narrow" charset="0"/>
              </a:rPr>
              <a:t>Autosomal dominant </a:t>
            </a:r>
            <a:r>
              <a:rPr lang="en-US" sz="2800" b="1" dirty="0">
                <a:solidFill>
                  <a:srgbClr val="231E5A"/>
                </a:solidFill>
                <a:latin typeface="Arial Narrow" charset="0"/>
                <a:cs typeface="Arial Narrow" charset="0"/>
              </a:rPr>
              <a:t>PKD (ADPKD)</a:t>
            </a:r>
          </a:p>
        </p:txBody>
      </p:sp>
      <p:grpSp>
        <p:nvGrpSpPr>
          <p:cNvPr id="311" name="Group 310"/>
          <p:cNvGrpSpPr/>
          <p:nvPr/>
        </p:nvGrpSpPr>
        <p:grpSpPr>
          <a:xfrm>
            <a:off x="6324362" y="1461370"/>
            <a:ext cx="3821545" cy="2369924"/>
            <a:chOff x="4927600" y="1265238"/>
            <a:chExt cx="4203699" cy="2316162"/>
          </a:xfrm>
        </p:grpSpPr>
        <p:sp>
          <p:nvSpPr>
            <p:cNvPr id="7" name="Rectangle 2"/>
            <p:cNvSpPr>
              <a:spLocks noChangeArrowheads="1"/>
            </p:cNvSpPr>
            <p:nvPr/>
          </p:nvSpPr>
          <p:spPr bwMode="auto">
            <a:xfrm>
              <a:off x="4927600" y="1265238"/>
              <a:ext cx="4203699" cy="2316162"/>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endParaRPr lang="en-US" sz="1200">
                <a:latin typeface="Arial Narrow"/>
                <a:ea typeface="Arial Narrow" pitchFamily="-111" charset="0"/>
                <a:cs typeface="Arial Narrow"/>
              </a:endParaRPr>
            </a:p>
          </p:txBody>
        </p:sp>
        <p:sp>
          <p:nvSpPr>
            <p:cNvPr id="8" name="Rectangle 4"/>
            <p:cNvSpPr>
              <a:spLocks noChangeArrowheads="1"/>
            </p:cNvSpPr>
            <p:nvPr/>
          </p:nvSpPr>
          <p:spPr bwMode="auto">
            <a:xfrm>
              <a:off x="5395394" y="2794001"/>
              <a:ext cx="856551" cy="268208"/>
            </a:xfrm>
            <a:prstGeom prst="rect">
              <a:avLst/>
            </a:prstGeom>
            <a:noFill/>
            <a:ln w="12700">
              <a:noFill/>
              <a:miter lim="800000"/>
              <a:headEnd/>
              <a:tailEnd/>
            </a:ln>
          </p:spPr>
          <p:txBody>
            <a:bodyPr wrap="none" lIns="90487" tIns="44450" rIns="90487" bIns="44450">
              <a:prstTxWarp prst="textNoShape">
                <a:avLst/>
              </a:prstTxWarp>
              <a:spAutoFit/>
            </a:bodyPr>
            <a:lstStyle/>
            <a:p>
              <a:r>
                <a:rPr lang="en-US" sz="1200" b="1" dirty="0">
                  <a:solidFill>
                    <a:srgbClr val="081D58"/>
                  </a:solidFill>
                  <a:latin typeface="Arial Narrow"/>
                  <a:ea typeface="Arial Narrow" pitchFamily="-111" charset="0"/>
                  <a:cs typeface="Arial Narrow"/>
                </a:rPr>
                <a:t>PKD gene</a:t>
              </a:r>
            </a:p>
          </p:txBody>
        </p:sp>
        <p:sp>
          <p:nvSpPr>
            <p:cNvPr id="9" name="Rectangle 5"/>
            <p:cNvSpPr>
              <a:spLocks noChangeArrowheads="1"/>
            </p:cNvSpPr>
            <p:nvPr/>
          </p:nvSpPr>
          <p:spPr bwMode="auto">
            <a:xfrm>
              <a:off x="5382694" y="3111093"/>
              <a:ext cx="1041780" cy="268208"/>
            </a:xfrm>
            <a:prstGeom prst="rect">
              <a:avLst/>
            </a:prstGeom>
            <a:noFill/>
            <a:ln w="12700">
              <a:noFill/>
              <a:miter lim="800000"/>
              <a:headEnd/>
              <a:tailEnd/>
            </a:ln>
          </p:spPr>
          <p:txBody>
            <a:bodyPr wrap="none" lIns="90487" tIns="44450" rIns="90487" bIns="44450">
              <a:prstTxWarp prst="textNoShape">
                <a:avLst/>
              </a:prstTxWarp>
              <a:spAutoFit/>
            </a:bodyPr>
            <a:lstStyle/>
            <a:p>
              <a:r>
                <a:rPr lang="en-US" sz="1200" b="1" dirty="0">
                  <a:solidFill>
                    <a:srgbClr val="081D58"/>
                  </a:solidFill>
                  <a:latin typeface="Arial Narrow"/>
                  <a:ea typeface="Arial Narrow" pitchFamily="-111" charset="0"/>
                  <a:cs typeface="Arial Narrow"/>
                </a:rPr>
                <a:t>Normal gene</a:t>
              </a:r>
            </a:p>
          </p:txBody>
        </p:sp>
        <p:sp>
          <p:nvSpPr>
            <p:cNvPr id="10" name="Rectangle 6"/>
            <p:cNvSpPr>
              <a:spLocks noChangeArrowheads="1"/>
            </p:cNvSpPr>
            <p:nvPr/>
          </p:nvSpPr>
          <p:spPr bwMode="auto">
            <a:xfrm>
              <a:off x="5227839" y="2762357"/>
              <a:ext cx="1196635" cy="639599"/>
            </a:xfrm>
            <a:prstGeom prst="rect">
              <a:avLst/>
            </a:prstGeom>
            <a:noFill/>
            <a:ln w="12700">
              <a:solidFill>
                <a:schemeClr val="tx1"/>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11" name="Rectangle 7"/>
            <p:cNvSpPr>
              <a:spLocks noChangeArrowheads="1"/>
            </p:cNvSpPr>
            <p:nvPr/>
          </p:nvSpPr>
          <p:spPr bwMode="auto">
            <a:xfrm>
              <a:off x="5334559" y="2812131"/>
              <a:ext cx="63028" cy="239746"/>
            </a:xfrm>
            <a:prstGeom prst="rect">
              <a:avLst/>
            </a:prstGeom>
            <a:solidFill>
              <a:srgbClr val="FF0000"/>
            </a:solidFill>
            <a:ln w="12700">
              <a:solidFill>
                <a:srgbClr val="1706F8"/>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12" name="Rectangle 8"/>
            <p:cNvSpPr>
              <a:spLocks noChangeArrowheads="1"/>
            </p:cNvSpPr>
            <p:nvPr/>
          </p:nvSpPr>
          <p:spPr bwMode="auto">
            <a:xfrm>
              <a:off x="5334559" y="3117413"/>
              <a:ext cx="65177" cy="238916"/>
            </a:xfrm>
            <a:prstGeom prst="rect">
              <a:avLst/>
            </a:prstGeom>
            <a:solidFill>
              <a:srgbClr val="1E3B65"/>
            </a:solidFill>
            <a:ln w="12700">
              <a:solidFill>
                <a:srgbClr val="1706F8"/>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13" name="Oval 9"/>
            <p:cNvSpPr>
              <a:spLocks noChangeArrowheads="1"/>
            </p:cNvSpPr>
            <p:nvPr/>
          </p:nvSpPr>
          <p:spPr bwMode="auto">
            <a:xfrm>
              <a:off x="8522768" y="1623356"/>
              <a:ext cx="160435" cy="172551"/>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14" name="Oval 10"/>
            <p:cNvSpPr>
              <a:spLocks noChangeArrowheads="1"/>
            </p:cNvSpPr>
            <p:nvPr/>
          </p:nvSpPr>
          <p:spPr bwMode="auto">
            <a:xfrm>
              <a:off x="8207615" y="2395830"/>
              <a:ext cx="146826" cy="157618"/>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15" name="Rectangle 11"/>
            <p:cNvSpPr>
              <a:spLocks noChangeArrowheads="1"/>
            </p:cNvSpPr>
            <p:nvPr/>
          </p:nvSpPr>
          <p:spPr bwMode="auto">
            <a:xfrm>
              <a:off x="6520195" y="1636629"/>
              <a:ext cx="165449" cy="150982"/>
            </a:xfrm>
            <a:prstGeom prst="rect">
              <a:avLst/>
            </a:prstGeom>
            <a:solidFill>
              <a:schemeClr val="tx1"/>
            </a:solidFill>
            <a:ln w="12700">
              <a:solidFill>
                <a:schemeClr val="tx1"/>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16" name="Rectangle 12"/>
            <p:cNvSpPr>
              <a:spLocks noChangeArrowheads="1"/>
            </p:cNvSpPr>
            <p:nvPr/>
          </p:nvSpPr>
          <p:spPr bwMode="auto">
            <a:xfrm>
              <a:off x="6925580" y="2398175"/>
              <a:ext cx="164732" cy="150982"/>
            </a:xfrm>
            <a:prstGeom prst="rect">
              <a:avLst/>
            </a:prstGeom>
            <a:solidFill>
              <a:schemeClr val="tx1"/>
            </a:solidFill>
            <a:ln w="12700">
              <a:solidFill>
                <a:schemeClr val="tx1"/>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18" name="Line 14"/>
            <p:cNvSpPr>
              <a:spLocks noChangeShapeType="1"/>
            </p:cNvSpPr>
            <p:nvPr/>
          </p:nvSpPr>
          <p:spPr bwMode="auto">
            <a:xfrm>
              <a:off x="6687792" y="1711290"/>
              <a:ext cx="1829246" cy="0"/>
            </a:xfrm>
            <a:prstGeom prst="line">
              <a:avLst/>
            </a:prstGeom>
            <a:noFill/>
            <a:ln w="12700">
              <a:solidFill>
                <a:schemeClr val="tx1"/>
              </a:solidFill>
              <a:round/>
              <a:headEnd/>
              <a:tailEnd/>
            </a:ln>
          </p:spPr>
          <p:txBody>
            <a:bodyPr wrap="none" anchor="ctr">
              <a:prstTxWarp prst="textNoShape">
                <a:avLst/>
              </a:prstTxWarp>
            </a:bodyPr>
            <a:lstStyle/>
            <a:p>
              <a:endParaRPr lang="en-US" sz="1200">
                <a:latin typeface="Arial Narrow"/>
                <a:cs typeface="Arial Narrow"/>
              </a:endParaRPr>
            </a:p>
          </p:txBody>
        </p:sp>
        <p:sp>
          <p:nvSpPr>
            <p:cNvPr id="19" name="Line 15"/>
            <p:cNvSpPr>
              <a:spLocks noChangeShapeType="1"/>
            </p:cNvSpPr>
            <p:nvPr/>
          </p:nvSpPr>
          <p:spPr bwMode="auto">
            <a:xfrm>
              <a:off x="7002932" y="2301945"/>
              <a:ext cx="1287939" cy="0"/>
            </a:xfrm>
            <a:prstGeom prst="line">
              <a:avLst/>
            </a:prstGeom>
            <a:noFill/>
            <a:ln w="12700">
              <a:solidFill>
                <a:srgbClr val="1E3B64"/>
              </a:solidFill>
              <a:round/>
              <a:headEnd/>
              <a:tailEnd/>
            </a:ln>
          </p:spPr>
          <p:txBody>
            <a:bodyPr wrap="none" anchor="ctr">
              <a:prstTxWarp prst="textNoShape">
                <a:avLst/>
              </a:prstTxWarp>
            </a:bodyPr>
            <a:lstStyle/>
            <a:p>
              <a:endParaRPr lang="en-US" sz="1200">
                <a:latin typeface="Arial Narrow"/>
                <a:cs typeface="Arial Narrow"/>
              </a:endParaRPr>
            </a:p>
          </p:txBody>
        </p:sp>
        <p:sp>
          <p:nvSpPr>
            <p:cNvPr id="20" name="Line 16"/>
            <p:cNvSpPr>
              <a:spLocks noChangeShapeType="1"/>
            </p:cNvSpPr>
            <p:nvPr/>
          </p:nvSpPr>
          <p:spPr bwMode="auto">
            <a:xfrm>
              <a:off x="7007946" y="2305263"/>
              <a:ext cx="0" cy="87105"/>
            </a:xfrm>
            <a:prstGeom prst="line">
              <a:avLst/>
            </a:prstGeom>
            <a:noFill/>
            <a:ln w="12700">
              <a:solidFill>
                <a:schemeClr val="tx1"/>
              </a:solidFill>
              <a:round/>
              <a:headEnd/>
              <a:tailEnd/>
            </a:ln>
          </p:spPr>
          <p:txBody>
            <a:bodyPr wrap="none" anchor="ctr">
              <a:prstTxWarp prst="textNoShape">
                <a:avLst/>
              </a:prstTxWarp>
            </a:bodyPr>
            <a:lstStyle/>
            <a:p>
              <a:endParaRPr lang="en-US" sz="1200">
                <a:latin typeface="Arial Narrow"/>
                <a:cs typeface="Arial Narrow"/>
              </a:endParaRPr>
            </a:p>
          </p:txBody>
        </p:sp>
        <p:sp>
          <p:nvSpPr>
            <p:cNvPr id="21" name="Line 17"/>
            <p:cNvSpPr>
              <a:spLocks noChangeShapeType="1"/>
            </p:cNvSpPr>
            <p:nvPr/>
          </p:nvSpPr>
          <p:spPr bwMode="auto">
            <a:xfrm>
              <a:off x="8283036" y="2305263"/>
              <a:ext cx="0" cy="87105"/>
            </a:xfrm>
            <a:prstGeom prst="line">
              <a:avLst/>
            </a:prstGeom>
            <a:noFill/>
            <a:ln w="12700">
              <a:solidFill>
                <a:schemeClr val="tx1"/>
              </a:solidFill>
              <a:round/>
              <a:headEnd/>
              <a:tailEnd/>
            </a:ln>
          </p:spPr>
          <p:txBody>
            <a:bodyPr wrap="none" anchor="ctr">
              <a:prstTxWarp prst="textNoShape">
                <a:avLst/>
              </a:prstTxWarp>
            </a:bodyPr>
            <a:lstStyle/>
            <a:p>
              <a:endParaRPr lang="en-US" sz="1200">
                <a:latin typeface="Arial Narrow"/>
                <a:cs typeface="Arial Narrow"/>
              </a:endParaRPr>
            </a:p>
          </p:txBody>
        </p:sp>
        <p:sp>
          <p:nvSpPr>
            <p:cNvPr id="23" name="Line 19"/>
            <p:cNvSpPr>
              <a:spLocks noChangeShapeType="1"/>
            </p:cNvSpPr>
            <p:nvPr/>
          </p:nvSpPr>
          <p:spPr bwMode="auto">
            <a:xfrm>
              <a:off x="7609936" y="1713779"/>
              <a:ext cx="0" cy="585677"/>
            </a:xfrm>
            <a:prstGeom prst="line">
              <a:avLst/>
            </a:prstGeom>
            <a:noFill/>
            <a:ln w="12700">
              <a:solidFill>
                <a:schemeClr val="tx1"/>
              </a:solidFill>
              <a:round/>
              <a:headEnd/>
              <a:tailEnd/>
            </a:ln>
          </p:spPr>
          <p:txBody>
            <a:bodyPr wrap="none" anchor="ctr">
              <a:prstTxWarp prst="textNoShape">
                <a:avLst/>
              </a:prstTxWarp>
            </a:bodyPr>
            <a:lstStyle/>
            <a:p>
              <a:endParaRPr lang="en-US" sz="1200">
                <a:latin typeface="Arial Narrow"/>
                <a:cs typeface="Arial Narrow"/>
              </a:endParaRPr>
            </a:p>
          </p:txBody>
        </p:sp>
        <p:sp>
          <p:nvSpPr>
            <p:cNvPr id="24" name="Rectangle 20"/>
            <p:cNvSpPr>
              <a:spLocks noChangeArrowheads="1"/>
            </p:cNvSpPr>
            <p:nvPr/>
          </p:nvSpPr>
          <p:spPr bwMode="auto">
            <a:xfrm>
              <a:off x="6601370" y="2569897"/>
              <a:ext cx="795249" cy="44868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en-US" sz="1200" b="1">
                  <a:solidFill>
                    <a:srgbClr val="081D58"/>
                  </a:solidFill>
                  <a:latin typeface="Arial Narrow"/>
                  <a:ea typeface="Arial Narrow" pitchFamily="-111" charset="0"/>
                  <a:cs typeface="Arial Narrow"/>
                </a:rPr>
                <a:t>Affected </a:t>
              </a:r>
            </a:p>
            <a:p>
              <a:pPr algn="ctr"/>
              <a:r>
                <a:rPr lang="en-US" sz="1200" b="1">
                  <a:solidFill>
                    <a:srgbClr val="081D58"/>
                  </a:solidFill>
                  <a:latin typeface="Arial Narrow"/>
                  <a:ea typeface="Arial Narrow" pitchFamily="-111" charset="0"/>
                  <a:cs typeface="Arial Narrow"/>
                </a:rPr>
                <a:t>Boy</a:t>
              </a:r>
            </a:p>
          </p:txBody>
        </p:sp>
        <p:sp>
          <p:nvSpPr>
            <p:cNvPr id="26" name="Rectangle 22"/>
            <p:cNvSpPr>
              <a:spLocks noChangeArrowheads="1"/>
            </p:cNvSpPr>
            <p:nvPr/>
          </p:nvSpPr>
          <p:spPr bwMode="auto">
            <a:xfrm>
              <a:off x="7802292" y="2566722"/>
              <a:ext cx="957473" cy="44868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en-US" sz="1200" b="1" dirty="0">
                  <a:solidFill>
                    <a:srgbClr val="081D58"/>
                  </a:solidFill>
                  <a:latin typeface="Arial Narrow"/>
                  <a:ea typeface="Arial Narrow" pitchFamily="-111" charset="0"/>
                  <a:cs typeface="Arial Narrow"/>
                </a:rPr>
                <a:t>Unaffected </a:t>
              </a:r>
            </a:p>
            <a:p>
              <a:pPr algn="ctr"/>
              <a:r>
                <a:rPr lang="en-US" sz="1200" b="1" dirty="0">
                  <a:solidFill>
                    <a:srgbClr val="081D58"/>
                  </a:solidFill>
                  <a:latin typeface="Arial Narrow"/>
                  <a:ea typeface="Arial Narrow" pitchFamily="-111" charset="0"/>
                  <a:cs typeface="Arial Narrow"/>
                </a:rPr>
                <a:t>Girl</a:t>
              </a:r>
            </a:p>
          </p:txBody>
        </p:sp>
        <p:sp>
          <p:nvSpPr>
            <p:cNvPr id="27" name="Rectangle 23"/>
            <p:cNvSpPr>
              <a:spLocks noChangeArrowheads="1"/>
            </p:cNvSpPr>
            <p:nvPr/>
          </p:nvSpPr>
          <p:spPr bwMode="auto">
            <a:xfrm>
              <a:off x="8248595" y="1745710"/>
              <a:ext cx="666527" cy="268208"/>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en-US" sz="1200" b="1" dirty="0">
                  <a:solidFill>
                    <a:srgbClr val="081D58"/>
                  </a:solidFill>
                  <a:latin typeface="Arial Narrow"/>
                  <a:ea typeface="Arial Narrow" pitchFamily="-111" charset="0"/>
                  <a:cs typeface="Arial Narrow"/>
                </a:rPr>
                <a:t>Mother</a:t>
              </a:r>
            </a:p>
          </p:txBody>
        </p:sp>
        <p:sp>
          <p:nvSpPr>
            <p:cNvPr id="28" name="Rectangle 24"/>
            <p:cNvSpPr>
              <a:spLocks noChangeArrowheads="1"/>
            </p:cNvSpPr>
            <p:nvPr/>
          </p:nvSpPr>
          <p:spPr bwMode="auto">
            <a:xfrm>
              <a:off x="6256765" y="1745710"/>
              <a:ext cx="666527" cy="268208"/>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en-US" sz="1200" b="1" dirty="0">
                  <a:solidFill>
                    <a:srgbClr val="081D58"/>
                  </a:solidFill>
                  <a:latin typeface="Arial Narrow"/>
                  <a:ea typeface="Arial Narrow" pitchFamily="-111" charset="0"/>
                  <a:cs typeface="Arial Narrow"/>
                </a:rPr>
                <a:t> Father</a:t>
              </a:r>
            </a:p>
          </p:txBody>
        </p:sp>
        <p:sp>
          <p:nvSpPr>
            <p:cNvPr id="29" name="Rectangle 25"/>
            <p:cNvSpPr>
              <a:spLocks noChangeArrowheads="1"/>
            </p:cNvSpPr>
            <p:nvPr/>
          </p:nvSpPr>
          <p:spPr bwMode="auto">
            <a:xfrm>
              <a:off x="6537385" y="1993345"/>
              <a:ext cx="55792" cy="278539"/>
            </a:xfrm>
            <a:prstGeom prst="rect">
              <a:avLst/>
            </a:prstGeom>
            <a:solidFill>
              <a:srgbClr val="FF0000"/>
            </a:solidFill>
            <a:ln w="12700">
              <a:solidFill>
                <a:srgbClr val="1E3B64"/>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30" name="Rectangle 26"/>
            <p:cNvSpPr>
              <a:spLocks noChangeArrowheads="1"/>
            </p:cNvSpPr>
            <p:nvPr/>
          </p:nvSpPr>
          <p:spPr bwMode="auto">
            <a:xfrm>
              <a:off x="6640328" y="1993345"/>
              <a:ext cx="61293" cy="278539"/>
            </a:xfrm>
            <a:prstGeom prst="rect">
              <a:avLst/>
            </a:prstGeom>
            <a:solidFill>
              <a:srgbClr val="1E3B65"/>
            </a:solidFill>
            <a:ln w="12700">
              <a:solidFill>
                <a:srgbClr val="1E3B64"/>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32" name="Rectangle 28"/>
            <p:cNvSpPr>
              <a:spLocks noChangeArrowheads="1"/>
            </p:cNvSpPr>
            <p:nvPr/>
          </p:nvSpPr>
          <p:spPr bwMode="auto">
            <a:xfrm>
              <a:off x="8198796" y="3064736"/>
              <a:ext cx="62864" cy="278539"/>
            </a:xfrm>
            <a:prstGeom prst="rect">
              <a:avLst/>
            </a:prstGeom>
            <a:solidFill>
              <a:srgbClr val="1E3B65"/>
            </a:solidFill>
            <a:ln w="12700">
              <a:solidFill>
                <a:srgbClr val="1E3B64"/>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33" name="Rectangle 29"/>
            <p:cNvSpPr>
              <a:spLocks noChangeArrowheads="1"/>
            </p:cNvSpPr>
            <p:nvPr/>
          </p:nvSpPr>
          <p:spPr bwMode="auto">
            <a:xfrm>
              <a:off x="8532795" y="1993345"/>
              <a:ext cx="58150" cy="278539"/>
            </a:xfrm>
            <a:prstGeom prst="rect">
              <a:avLst/>
            </a:prstGeom>
            <a:solidFill>
              <a:srgbClr val="1E3B65"/>
            </a:solidFill>
            <a:ln w="12700">
              <a:solidFill>
                <a:srgbClr val="1E3B64"/>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34" name="Rectangle 30"/>
            <p:cNvSpPr>
              <a:spLocks noChangeArrowheads="1"/>
            </p:cNvSpPr>
            <p:nvPr/>
          </p:nvSpPr>
          <p:spPr bwMode="auto">
            <a:xfrm>
              <a:off x="8625188" y="1993345"/>
              <a:ext cx="62079" cy="278539"/>
            </a:xfrm>
            <a:prstGeom prst="rect">
              <a:avLst/>
            </a:prstGeom>
            <a:solidFill>
              <a:srgbClr val="1E3B65"/>
            </a:solidFill>
            <a:ln w="12700">
              <a:solidFill>
                <a:srgbClr val="1E3B64"/>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37" name="Rectangle 33"/>
            <p:cNvSpPr>
              <a:spLocks noChangeArrowheads="1"/>
            </p:cNvSpPr>
            <p:nvPr/>
          </p:nvSpPr>
          <p:spPr bwMode="auto">
            <a:xfrm>
              <a:off x="7042848" y="3067911"/>
              <a:ext cx="69151" cy="278539"/>
            </a:xfrm>
            <a:prstGeom prst="rect">
              <a:avLst/>
            </a:prstGeom>
            <a:solidFill>
              <a:srgbClr val="1E3B65"/>
            </a:solidFill>
            <a:ln w="12700">
              <a:solidFill>
                <a:srgbClr val="1E3B64"/>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38" name="Rectangle 34"/>
            <p:cNvSpPr>
              <a:spLocks noChangeArrowheads="1"/>
            </p:cNvSpPr>
            <p:nvPr/>
          </p:nvSpPr>
          <p:spPr bwMode="auto">
            <a:xfrm>
              <a:off x="6928444" y="3067911"/>
              <a:ext cx="68365" cy="278539"/>
            </a:xfrm>
            <a:prstGeom prst="rect">
              <a:avLst/>
            </a:prstGeom>
            <a:solidFill>
              <a:srgbClr val="FF0000"/>
            </a:solidFill>
            <a:ln w="12700">
              <a:solidFill>
                <a:srgbClr val="1E3B64"/>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grpSp>
          <p:nvGrpSpPr>
            <p:cNvPr id="307" name="Group 306"/>
            <p:cNvGrpSpPr/>
            <p:nvPr/>
          </p:nvGrpSpPr>
          <p:grpSpPr>
            <a:xfrm>
              <a:off x="5272526" y="1730788"/>
              <a:ext cx="923218" cy="846575"/>
              <a:chOff x="5526526" y="1806988"/>
              <a:chExt cx="923218" cy="846575"/>
            </a:xfrm>
          </p:grpSpPr>
          <p:sp>
            <p:nvSpPr>
              <p:cNvPr id="39" name="Oval 37"/>
              <p:cNvSpPr>
                <a:spLocks noChangeArrowheads="1"/>
              </p:cNvSpPr>
              <p:nvPr/>
            </p:nvSpPr>
            <p:spPr bwMode="auto">
              <a:xfrm>
                <a:off x="5570639" y="2475166"/>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0" name="Freeform 38"/>
              <p:cNvSpPr>
                <a:spLocks/>
              </p:cNvSpPr>
              <p:nvPr/>
            </p:nvSpPr>
            <p:spPr bwMode="auto">
              <a:xfrm>
                <a:off x="5570639" y="2475166"/>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1" name="Freeform 39"/>
              <p:cNvSpPr>
                <a:spLocks/>
              </p:cNvSpPr>
              <p:nvPr/>
            </p:nvSpPr>
            <p:spPr bwMode="auto">
              <a:xfrm>
                <a:off x="5574578" y="2544092"/>
                <a:ext cx="376534" cy="94875"/>
              </a:xfrm>
              <a:custGeom>
                <a:avLst/>
                <a:gdLst>
                  <a:gd name="T0" fmla="*/ 0 w 816"/>
                  <a:gd name="T1" fmla="*/ 0 h 200"/>
                  <a:gd name="T2" fmla="*/ 0 w 816"/>
                  <a:gd name="T3" fmla="*/ 2 h 200"/>
                  <a:gd name="T4" fmla="*/ 1 w 816"/>
                  <a:gd name="T5" fmla="*/ 2 h 200"/>
                  <a:gd name="T6" fmla="*/ 1 w 816"/>
                  <a:gd name="T7" fmla="*/ 3 h 200"/>
                  <a:gd name="T8" fmla="*/ 2 w 816"/>
                  <a:gd name="T9" fmla="*/ 4 h 200"/>
                  <a:gd name="T10" fmla="*/ 3 w 816"/>
                  <a:gd name="T11" fmla="*/ 4 h 200"/>
                  <a:gd name="T12" fmla="*/ 5 w 816"/>
                  <a:gd name="T13" fmla="*/ 4 h 200"/>
                  <a:gd name="T14" fmla="*/ 6 w 816"/>
                  <a:gd name="T15" fmla="*/ 5 h 200"/>
                  <a:gd name="T16" fmla="*/ 7 w 816"/>
                  <a:gd name="T17" fmla="*/ 5 h 200"/>
                  <a:gd name="T18" fmla="*/ 9 w 816"/>
                  <a:gd name="T19" fmla="*/ 5 h 200"/>
                  <a:gd name="T20" fmla="*/ 10 w 816"/>
                  <a:gd name="T21" fmla="*/ 5 h 200"/>
                  <a:gd name="T22" fmla="*/ 11 w 816"/>
                  <a:gd name="T23" fmla="*/ 5 h 200"/>
                  <a:gd name="T24" fmla="*/ 12 w 816"/>
                  <a:gd name="T25" fmla="*/ 5 h 200"/>
                  <a:gd name="T26" fmla="*/ 13 w 816"/>
                  <a:gd name="T27" fmla="*/ 5 h 200"/>
                  <a:gd name="T28" fmla="*/ 15 w 816"/>
                  <a:gd name="T29" fmla="*/ 4 h 200"/>
                  <a:gd name="T30" fmla="*/ 15 w 816"/>
                  <a:gd name="T31" fmla="*/ 4 h 200"/>
                  <a:gd name="T32" fmla="*/ 16 w 816"/>
                  <a:gd name="T33" fmla="*/ 4 h 200"/>
                  <a:gd name="T34" fmla="*/ 18 w 816"/>
                  <a:gd name="T35" fmla="*/ 4 h 200"/>
                  <a:gd name="T36" fmla="*/ 18 w 816"/>
                  <a:gd name="T37" fmla="*/ 3 h 200"/>
                  <a:gd name="T38" fmla="*/ 19 w 816"/>
                  <a:gd name="T39" fmla="*/ 2 h 200"/>
                  <a:gd name="T40" fmla="*/ 19 w 816"/>
                  <a:gd name="T41" fmla="*/ 2 h 200"/>
                  <a:gd name="T42" fmla="*/ 19 w 816"/>
                  <a:gd name="T43" fmla="*/ 0 h 200"/>
                  <a:gd name="T44" fmla="*/ 19 w 816"/>
                  <a:gd name="T45" fmla="*/ 1 h 200"/>
                  <a:gd name="T46" fmla="*/ 19 w 816"/>
                  <a:gd name="T47" fmla="*/ 1 h 200"/>
                  <a:gd name="T48" fmla="*/ 18 w 816"/>
                  <a:gd name="T49" fmla="*/ 1 h 200"/>
                  <a:gd name="T50" fmla="*/ 17 w 816"/>
                  <a:gd name="T51" fmla="*/ 2 h 200"/>
                  <a:gd name="T52" fmla="*/ 16 w 816"/>
                  <a:gd name="T53" fmla="*/ 2 h 200"/>
                  <a:gd name="T54" fmla="*/ 15 w 816"/>
                  <a:gd name="T55" fmla="*/ 2 h 200"/>
                  <a:gd name="T56" fmla="*/ 15 w 816"/>
                  <a:gd name="T57" fmla="*/ 3 h 200"/>
                  <a:gd name="T58" fmla="*/ 13 w 816"/>
                  <a:gd name="T59" fmla="*/ 3 h 200"/>
                  <a:gd name="T60" fmla="*/ 12 w 816"/>
                  <a:gd name="T61" fmla="*/ 3 h 200"/>
                  <a:gd name="T62" fmla="*/ 11 w 816"/>
                  <a:gd name="T63" fmla="*/ 3 h 200"/>
                  <a:gd name="T64" fmla="*/ 9 w 816"/>
                  <a:gd name="T65" fmla="*/ 3 h 200"/>
                  <a:gd name="T66" fmla="*/ 9 w 816"/>
                  <a:gd name="T67" fmla="*/ 3 h 200"/>
                  <a:gd name="T68" fmla="*/ 7 w 816"/>
                  <a:gd name="T69" fmla="*/ 3 h 200"/>
                  <a:gd name="T70" fmla="*/ 6 w 816"/>
                  <a:gd name="T71" fmla="*/ 3 h 200"/>
                  <a:gd name="T72" fmla="*/ 5 w 816"/>
                  <a:gd name="T73" fmla="*/ 2 h 200"/>
                  <a:gd name="T74" fmla="*/ 4 w 816"/>
                  <a:gd name="T75" fmla="*/ 2 h 200"/>
                  <a:gd name="T76" fmla="*/ 2 w 816"/>
                  <a:gd name="T77" fmla="*/ 2 h 200"/>
                  <a:gd name="T78" fmla="*/ 2 w 816"/>
                  <a:gd name="T79" fmla="*/ 2 h 200"/>
                  <a:gd name="T80" fmla="*/ 1 w 816"/>
                  <a:gd name="T81" fmla="*/ 1 h 200"/>
                  <a:gd name="T82" fmla="*/ 1 w 816"/>
                  <a:gd name="T83" fmla="*/ 1 h 200"/>
                  <a:gd name="T84" fmla="*/ 0 w 816"/>
                  <a:gd name="T85" fmla="*/ 0 h 2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200"/>
                  <a:gd name="T131" fmla="*/ 816 w 816"/>
                  <a:gd name="T132" fmla="*/ 200 h 2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200">
                    <a:moveTo>
                      <a:pt x="0" y="0"/>
                    </a:moveTo>
                    <a:lnTo>
                      <a:pt x="0" y="72"/>
                    </a:lnTo>
                    <a:lnTo>
                      <a:pt x="16" y="104"/>
                    </a:lnTo>
                    <a:lnTo>
                      <a:pt x="40" y="120"/>
                    </a:lnTo>
                    <a:lnTo>
                      <a:pt x="80" y="144"/>
                    </a:lnTo>
                    <a:lnTo>
                      <a:pt x="128" y="160"/>
                    </a:lnTo>
                    <a:lnTo>
                      <a:pt x="184" y="176"/>
                    </a:lnTo>
                    <a:lnTo>
                      <a:pt x="248" y="184"/>
                    </a:lnTo>
                    <a:lnTo>
                      <a:pt x="304" y="192"/>
                    </a:lnTo>
                    <a:lnTo>
                      <a:pt x="368" y="192"/>
                    </a:lnTo>
                    <a:lnTo>
                      <a:pt x="424" y="200"/>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12"/>
                    </a:lnTo>
                    <a:lnTo>
                      <a:pt x="560" y="112"/>
                    </a:lnTo>
                    <a:lnTo>
                      <a:pt x="496" y="120"/>
                    </a:lnTo>
                    <a:lnTo>
                      <a:pt x="456" y="128"/>
                    </a:lnTo>
                    <a:lnTo>
                      <a:pt x="408" y="128"/>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2" name="Oval 40"/>
              <p:cNvSpPr>
                <a:spLocks noChangeArrowheads="1"/>
              </p:cNvSpPr>
              <p:nvPr/>
            </p:nvSpPr>
            <p:spPr bwMode="auto">
              <a:xfrm>
                <a:off x="5570639" y="2441108"/>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3" name="Freeform 41"/>
              <p:cNvSpPr>
                <a:spLocks/>
              </p:cNvSpPr>
              <p:nvPr/>
            </p:nvSpPr>
            <p:spPr bwMode="auto">
              <a:xfrm>
                <a:off x="5570639" y="2441108"/>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4" name="Freeform 42"/>
              <p:cNvSpPr>
                <a:spLocks/>
              </p:cNvSpPr>
              <p:nvPr/>
            </p:nvSpPr>
            <p:spPr bwMode="auto">
              <a:xfrm>
                <a:off x="5574578" y="2510034"/>
                <a:ext cx="376534" cy="94875"/>
              </a:xfrm>
              <a:custGeom>
                <a:avLst/>
                <a:gdLst>
                  <a:gd name="T0" fmla="*/ 0 w 816"/>
                  <a:gd name="T1" fmla="*/ 0 h 200"/>
                  <a:gd name="T2" fmla="*/ 0 w 816"/>
                  <a:gd name="T3" fmla="*/ 2 h 200"/>
                  <a:gd name="T4" fmla="*/ 1 w 816"/>
                  <a:gd name="T5" fmla="*/ 2 h 200"/>
                  <a:gd name="T6" fmla="*/ 1 w 816"/>
                  <a:gd name="T7" fmla="*/ 3 h 200"/>
                  <a:gd name="T8" fmla="*/ 2 w 816"/>
                  <a:gd name="T9" fmla="*/ 4 h 200"/>
                  <a:gd name="T10" fmla="*/ 3 w 816"/>
                  <a:gd name="T11" fmla="*/ 4 h 200"/>
                  <a:gd name="T12" fmla="*/ 5 w 816"/>
                  <a:gd name="T13" fmla="*/ 4 h 200"/>
                  <a:gd name="T14" fmla="*/ 6 w 816"/>
                  <a:gd name="T15" fmla="*/ 5 h 200"/>
                  <a:gd name="T16" fmla="*/ 7 w 816"/>
                  <a:gd name="T17" fmla="*/ 5 h 200"/>
                  <a:gd name="T18" fmla="*/ 9 w 816"/>
                  <a:gd name="T19" fmla="*/ 5 h 200"/>
                  <a:gd name="T20" fmla="*/ 10 w 816"/>
                  <a:gd name="T21" fmla="*/ 5 h 200"/>
                  <a:gd name="T22" fmla="*/ 11 w 816"/>
                  <a:gd name="T23" fmla="*/ 5 h 200"/>
                  <a:gd name="T24" fmla="*/ 12 w 816"/>
                  <a:gd name="T25" fmla="*/ 5 h 200"/>
                  <a:gd name="T26" fmla="*/ 13 w 816"/>
                  <a:gd name="T27" fmla="*/ 5 h 200"/>
                  <a:gd name="T28" fmla="*/ 15 w 816"/>
                  <a:gd name="T29" fmla="*/ 4 h 200"/>
                  <a:gd name="T30" fmla="*/ 15 w 816"/>
                  <a:gd name="T31" fmla="*/ 4 h 200"/>
                  <a:gd name="T32" fmla="*/ 16 w 816"/>
                  <a:gd name="T33" fmla="*/ 4 h 200"/>
                  <a:gd name="T34" fmla="*/ 18 w 816"/>
                  <a:gd name="T35" fmla="*/ 4 h 200"/>
                  <a:gd name="T36" fmla="*/ 18 w 816"/>
                  <a:gd name="T37" fmla="*/ 3 h 200"/>
                  <a:gd name="T38" fmla="*/ 19 w 816"/>
                  <a:gd name="T39" fmla="*/ 2 h 200"/>
                  <a:gd name="T40" fmla="*/ 19 w 816"/>
                  <a:gd name="T41" fmla="*/ 2 h 200"/>
                  <a:gd name="T42" fmla="*/ 19 w 816"/>
                  <a:gd name="T43" fmla="*/ 0 h 200"/>
                  <a:gd name="T44" fmla="*/ 19 w 816"/>
                  <a:gd name="T45" fmla="*/ 1 h 200"/>
                  <a:gd name="T46" fmla="*/ 19 w 816"/>
                  <a:gd name="T47" fmla="*/ 1 h 200"/>
                  <a:gd name="T48" fmla="*/ 18 w 816"/>
                  <a:gd name="T49" fmla="*/ 1 h 200"/>
                  <a:gd name="T50" fmla="*/ 17 w 816"/>
                  <a:gd name="T51" fmla="*/ 2 h 200"/>
                  <a:gd name="T52" fmla="*/ 16 w 816"/>
                  <a:gd name="T53" fmla="*/ 2 h 200"/>
                  <a:gd name="T54" fmla="*/ 15 w 816"/>
                  <a:gd name="T55" fmla="*/ 2 h 200"/>
                  <a:gd name="T56" fmla="*/ 15 w 816"/>
                  <a:gd name="T57" fmla="*/ 3 h 200"/>
                  <a:gd name="T58" fmla="*/ 13 w 816"/>
                  <a:gd name="T59" fmla="*/ 3 h 200"/>
                  <a:gd name="T60" fmla="*/ 12 w 816"/>
                  <a:gd name="T61" fmla="*/ 3 h 200"/>
                  <a:gd name="T62" fmla="*/ 11 w 816"/>
                  <a:gd name="T63" fmla="*/ 3 h 200"/>
                  <a:gd name="T64" fmla="*/ 9 w 816"/>
                  <a:gd name="T65" fmla="*/ 3 h 200"/>
                  <a:gd name="T66" fmla="*/ 9 w 816"/>
                  <a:gd name="T67" fmla="*/ 3 h 200"/>
                  <a:gd name="T68" fmla="*/ 7 w 816"/>
                  <a:gd name="T69" fmla="*/ 3 h 200"/>
                  <a:gd name="T70" fmla="*/ 6 w 816"/>
                  <a:gd name="T71" fmla="*/ 3 h 200"/>
                  <a:gd name="T72" fmla="*/ 5 w 816"/>
                  <a:gd name="T73" fmla="*/ 2 h 200"/>
                  <a:gd name="T74" fmla="*/ 4 w 816"/>
                  <a:gd name="T75" fmla="*/ 2 h 200"/>
                  <a:gd name="T76" fmla="*/ 2 w 816"/>
                  <a:gd name="T77" fmla="*/ 2 h 200"/>
                  <a:gd name="T78" fmla="*/ 2 w 816"/>
                  <a:gd name="T79" fmla="*/ 2 h 200"/>
                  <a:gd name="T80" fmla="*/ 1 w 816"/>
                  <a:gd name="T81" fmla="*/ 1 h 200"/>
                  <a:gd name="T82" fmla="*/ 1 w 816"/>
                  <a:gd name="T83" fmla="*/ 1 h 200"/>
                  <a:gd name="T84" fmla="*/ 0 w 816"/>
                  <a:gd name="T85" fmla="*/ 0 h 2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200"/>
                  <a:gd name="T131" fmla="*/ 816 w 816"/>
                  <a:gd name="T132" fmla="*/ 200 h 2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200">
                    <a:moveTo>
                      <a:pt x="0" y="0"/>
                    </a:moveTo>
                    <a:lnTo>
                      <a:pt x="0" y="72"/>
                    </a:lnTo>
                    <a:lnTo>
                      <a:pt x="16" y="104"/>
                    </a:lnTo>
                    <a:lnTo>
                      <a:pt x="40" y="120"/>
                    </a:lnTo>
                    <a:lnTo>
                      <a:pt x="80" y="144"/>
                    </a:lnTo>
                    <a:lnTo>
                      <a:pt x="128" y="160"/>
                    </a:lnTo>
                    <a:lnTo>
                      <a:pt x="184" y="176"/>
                    </a:lnTo>
                    <a:lnTo>
                      <a:pt x="248" y="184"/>
                    </a:lnTo>
                    <a:lnTo>
                      <a:pt x="304" y="192"/>
                    </a:lnTo>
                    <a:lnTo>
                      <a:pt x="368" y="192"/>
                    </a:lnTo>
                    <a:lnTo>
                      <a:pt x="424" y="200"/>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12"/>
                    </a:lnTo>
                    <a:lnTo>
                      <a:pt x="560" y="112"/>
                    </a:lnTo>
                    <a:lnTo>
                      <a:pt x="496" y="120"/>
                    </a:lnTo>
                    <a:lnTo>
                      <a:pt x="456" y="128"/>
                    </a:lnTo>
                    <a:lnTo>
                      <a:pt x="408" y="128"/>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5" name="Oval 43"/>
              <p:cNvSpPr>
                <a:spLocks noChangeArrowheads="1"/>
              </p:cNvSpPr>
              <p:nvPr/>
            </p:nvSpPr>
            <p:spPr bwMode="auto">
              <a:xfrm>
                <a:off x="5596634" y="2402996"/>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6" name="Freeform 44"/>
              <p:cNvSpPr>
                <a:spLocks/>
              </p:cNvSpPr>
              <p:nvPr/>
            </p:nvSpPr>
            <p:spPr bwMode="auto">
              <a:xfrm>
                <a:off x="5596634" y="2402996"/>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7" name="Freeform 45"/>
              <p:cNvSpPr>
                <a:spLocks/>
              </p:cNvSpPr>
              <p:nvPr/>
            </p:nvSpPr>
            <p:spPr bwMode="auto">
              <a:xfrm>
                <a:off x="5600573" y="2471922"/>
                <a:ext cx="375746"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4 h 192"/>
                  <a:gd name="T28" fmla="*/ 15 w 816"/>
                  <a:gd name="T29" fmla="*/ 4 h 192"/>
                  <a:gd name="T30" fmla="*/ 15 w 816"/>
                  <a:gd name="T31" fmla="*/ 4 h 192"/>
                  <a:gd name="T32" fmla="*/ 16 w 816"/>
                  <a:gd name="T33" fmla="*/ 4 h 192"/>
                  <a:gd name="T34" fmla="*/ 17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8 w 816"/>
                  <a:gd name="T67" fmla="*/ 3 h 192"/>
                  <a:gd name="T68" fmla="*/ 7 w 816"/>
                  <a:gd name="T69" fmla="*/ 3 h 192"/>
                  <a:gd name="T70" fmla="*/ 5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72"/>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04"/>
                    </a:lnTo>
                    <a:lnTo>
                      <a:pt x="560" y="112"/>
                    </a:lnTo>
                    <a:lnTo>
                      <a:pt x="496" y="120"/>
                    </a:lnTo>
                    <a:lnTo>
                      <a:pt x="456" y="128"/>
                    </a:lnTo>
                    <a:lnTo>
                      <a:pt x="408" y="120"/>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8" name="Oval 46"/>
              <p:cNvSpPr>
                <a:spLocks noChangeArrowheads="1"/>
              </p:cNvSpPr>
              <p:nvPr/>
            </p:nvSpPr>
            <p:spPr bwMode="auto">
              <a:xfrm>
                <a:off x="5570639" y="2368938"/>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9" name="Freeform 47"/>
              <p:cNvSpPr>
                <a:spLocks/>
              </p:cNvSpPr>
              <p:nvPr/>
            </p:nvSpPr>
            <p:spPr bwMode="auto">
              <a:xfrm>
                <a:off x="5570639" y="2368938"/>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50" name="Freeform 48"/>
              <p:cNvSpPr>
                <a:spLocks/>
              </p:cNvSpPr>
              <p:nvPr/>
            </p:nvSpPr>
            <p:spPr bwMode="auto">
              <a:xfrm>
                <a:off x="5574578" y="2437865"/>
                <a:ext cx="376534"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4 h 192"/>
                  <a:gd name="T28" fmla="*/ 15 w 816"/>
                  <a:gd name="T29" fmla="*/ 4 h 192"/>
                  <a:gd name="T30" fmla="*/ 15 w 816"/>
                  <a:gd name="T31" fmla="*/ 4 h 192"/>
                  <a:gd name="T32" fmla="*/ 16 w 816"/>
                  <a:gd name="T33" fmla="*/ 4 h 192"/>
                  <a:gd name="T34" fmla="*/ 18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72"/>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04"/>
                    </a:lnTo>
                    <a:lnTo>
                      <a:pt x="560" y="112"/>
                    </a:lnTo>
                    <a:lnTo>
                      <a:pt x="496" y="120"/>
                    </a:lnTo>
                    <a:lnTo>
                      <a:pt x="456" y="128"/>
                    </a:lnTo>
                    <a:lnTo>
                      <a:pt x="408" y="120"/>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51" name="Oval 49"/>
              <p:cNvSpPr>
                <a:spLocks noChangeArrowheads="1"/>
              </p:cNvSpPr>
              <p:nvPr/>
            </p:nvSpPr>
            <p:spPr bwMode="auto">
              <a:xfrm>
                <a:off x="5607662" y="2334881"/>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52" name="Freeform 50"/>
              <p:cNvSpPr>
                <a:spLocks/>
              </p:cNvSpPr>
              <p:nvPr/>
            </p:nvSpPr>
            <p:spPr bwMode="auto">
              <a:xfrm>
                <a:off x="5607662" y="2334881"/>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53" name="Freeform 51"/>
              <p:cNvSpPr>
                <a:spLocks/>
              </p:cNvSpPr>
              <p:nvPr/>
            </p:nvSpPr>
            <p:spPr bwMode="auto">
              <a:xfrm>
                <a:off x="5611601" y="2402996"/>
                <a:ext cx="375746" cy="91631"/>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5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5 h 192"/>
                  <a:gd name="T28" fmla="*/ 15 w 816"/>
                  <a:gd name="T29" fmla="*/ 4 h 192"/>
                  <a:gd name="T30" fmla="*/ 15 w 816"/>
                  <a:gd name="T31" fmla="*/ 4 h 192"/>
                  <a:gd name="T32" fmla="*/ 16 w 816"/>
                  <a:gd name="T33" fmla="*/ 4 h 192"/>
                  <a:gd name="T34" fmla="*/ 17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8 w 816"/>
                  <a:gd name="T67" fmla="*/ 3 h 192"/>
                  <a:gd name="T68" fmla="*/ 7 w 816"/>
                  <a:gd name="T69" fmla="*/ 3 h 192"/>
                  <a:gd name="T70" fmla="*/ 5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72"/>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04"/>
                    </a:lnTo>
                    <a:lnTo>
                      <a:pt x="560" y="112"/>
                    </a:lnTo>
                    <a:lnTo>
                      <a:pt x="496" y="120"/>
                    </a:lnTo>
                    <a:lnTo>
                      <a:pt x="456" y="128"/>
                    </a:lnTo>
                    <a:lnTo>
                      <a:pt x="408" y="120"/>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54" name="Oval 52"/>
              <p:cNvSpPr>
                <a:spLocks noChangeArrowheads="1"/>
              </p:cNvSpPr>
              <p:nvPr/>
            </p:nvSpPr>
            <p:spPr bwMode="auto">
              <a:xfrm>
                <a:off x="5611601" y="2300823"/>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55" name="Freeform 53"/>
              <p:cNvSpPr>
                <a:spLocks/>
              </p:cNvSpPr>
              <p:nvPr/>
            </p:nvSpPr>
            <p:spPr bwMode="auto">
              <a:xfrm>
                <a:off x="5611601" y="2300823"/>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56" name="Freeform 54"/>
              <p:cNvSpPr>
                <a:spLocks/>
              </p:cNvSpPr>
              <p:nvPr/>
            </p:nvSpPr>
            <p:spPr bwMode="auto">
              <a:xfrm>
                <a:off x="5614752" y="2368938"/>
                <a:ext cx="376534" cy="91631"/>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5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5 h 192"/>
                  <a:gd name="T28" fmla="*/ 15 w 816"/>
                  <a:gd name="T29" fmla="*/ 4 h 192"/>
                  <a:gd name="T30" fmla="*/ 15 w 816"/>
                  <a:gd name="T31" fmla="*/ 4 h 192"/>
                  <a:gd name="T32" fmla="*/ 16 w 816"/>
                  <a:gd name="T33" fmla="*/ 4 h 192"/>
                  <a:gd name="T34" fmla="*/ 18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72"/>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04"/>
                    </a:lnTo>
                    <a:lnTo>
                      <a:pt x="560" y="112"/>
                    </a:lnTo>
                    <a:lnTo>
                      <a:pt x="496" y="120"/>
                    </a:lnTo>
                    <a:lnTo>
                      <a:pt x="456" y="128"/>
                    </a:lnTo>
                    <a:lnTo>
                      <a:pt x="408" y="120"/>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57" name="Oval 55"/>
              <p:cNvSpPr>
                <a:spLocks noChangeArrowheads="1"/>
              </p:cNvSpPr>
              <p:nvPr/>
            </p:nvSpPr>
            <p:spPr bwMode="auto">
              <a:xfrm>
                <a:off x="5611601" y="2266766"/>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58" name="Freeform 56"/>
              <p:cNvSpPr>
                <a:spLocks/>
              </p:cNvSpPr>
              <p:nvPr/>
            </p:nvSpPr>
            <p:spPr bwMode="auto">
              <a:xfrm>
                <a:off x="5611601" y="2266766"/>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59" name="Freeform 57"/>
              <p:cNvSpPr>
                <a:spLocks/>
              </p:cNvSpPr>
              <p:nvPr/>
            </p:nvSpPr>
            <p:spPr bwMode="auto">
              <a:xfrm>
                <a:off x="5614752" y="2334881"/>
                <a:ext cx="376534" cy="91631"/>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5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5 h 192"/>
                  <a:gd name="T28" fmla="*/ 15 w 816"/>
                  <a:gd name="T29" fmla="*/ 4 h 192"/>
                  <a:gd name="T30" fmla="*/ 15 w 816"/>
                  <a:gd name="T31" fmla="*/ 4 h 192"/>
                  <a:gd name="T32" fmla="*/ 16 w 816"/>
                  <a:gd name="T33" fmla="*/ 4 h 192"/>
                  <a:gd name="T34" fmla="*/ 18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72"/>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04"/>
                    </a:lnTo>
                    <a:lnTo>
                      <a:pt x="560" y="112"/>
                    </a:lnTo>
                    <a:lnTo>
                      <a:pt x="496" y="120"/>
                    </a:lnTo>
                    <a:lnTo>
                      <a:pt x="456" y="128"/>
                    </a:lnTo>
                    <a:lnTo>
                      <a:pt x="408" y="120"/>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60" name="Oval 58"/>
              <p:cNvSpPr>
                <a:spLocks noChangeArrowheads="1"/>
              </p:cNvSpPr>
              <p:nvPr/>
            </p:nvSpPr>
            <p:spPr bwMode="auto">
              <a:xfrm>
                <a:off x="5578517" y="2201894"/>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61" name="Freeform 59"/>
              <p:cNvSpPr>
                <a:spLocks/>
              </p:cNvSpPr>
              <p:nvPr/>
            </p:nvSpPr>
            <p:spPr bwMode="auto">
              <a:xfrm>
                <a:off x="5578517" y="2201894"/>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62" name="Freeform 60"/>
              <p:cNvSpPr>
                <a:spLocks/>
              </p:cNvSpPr>
              <p:nvPr/>
            </p:nvSpPr>
            <p:spPr bwMode="auto">
              <a:xfrm>
                <a:off x="5581668" y="2270009"/>
                <a:ext cx="376534" cy="95686"/>
              </a:xfrm>
              <a:custGeom>
                <a:avLst/>
                <a:gdLst>
                  <a:gd name="T0" fmla="*/ 0 w 816"/>
                  <a:gd name="T1" fmla="*/ 0 h 200"/>
                  <a:gd name="T2" fmla="*/ 0 w 816"/>
                  <a:gd name="T3" fmla="*/ 2 h 200"/>
                  <a:gd name="T4" fmla="*/ 1 w 816"/>
                  <a:gd name="T5" fmla="*/ 2 h 200"/>
                  <a:gd name="T6" fmla="*/ 1 w 816"/>
                  <a:gd name="T7" fmla="*/ 3 h 200"/>
                  <a:gd name="T8" fmla="*/ 2 w 816"/>
                  <a:gd name="T9" fmla="*/ 4 h 200"/>
                  <a:gd name="T10" fmla="*/ 3 w 816"/>
                  <a:gd name="T11" fmla="*/ 4 h 200"/>
                  <a:gd name="T12" fmla="*/ 5 w 816"/>
                  <a:gd name="T13" fmla="*/ 4 h 200"/>
                  <a:gd name="T14" fmla="*/ 6 w 816"/>
                  <a:gd name="T15" fmla="*/ 5 h 200"/>
                  <a:gd name="T16" fmla="*/ 7 w 816"/>
                  <a:gd name="T17" fmla="*/ 5 h 200"/>
                  <a:gd name="T18" fmla="*/ 9 w 816"/>
                  <a:gd name="T19" fmla="*/ 5 h 200"/>
                  <a:gd name="T20" fmla="*/ 10 w 816"/>
                  <a:gd name="T21" fmla="*/ 5 h 200"/>
                  <a:gd name="T22" fmla="*/ 11 w 816"/>
                  <a:gd name="T23" fmla="*/ 5 h 200"/>
                  <a:gd name="T24" fmla="*/ 12 w 816"/>
                  <a:gd name="T25" fmla="*/ 5 h 200"/>
                  <a:gd name="T26" fmla="*/ 13 w 816"/>
                  <a:gd name="T27" fmla="*/ 5 h 200"/>
                  <a:gd name="T28" fmla="*/ 15 w 816"/>
                  <a:gd name="T29" fmla="*/ 4 h 200"/>
                  <a:gd name="T30" fmla="*/ 15 w 816"/>
                  <a:gd name="T31" fmla="*/ 4 h 200"/>
                  <a:gd name="T32" fmla="*/ 16 w 816"/>
                  <a:gd name="T33" fmla="*/ 4 h 200"/>
                  <a:gd name="T34" fmla="*/ 18 w 816"/>
                  <a:gd name="T35" fmla="*/ 4 h 200"/>
                  <a:gd name="T36" fmla="*/ 18 w 816"/>
                  <a:gd name="T37" fmla="*/ 3 h 200"/>
                  <a:gd name="T38" fmla="*/ 19 w 816"/>
                  <a:gd name="T39" fmla="*/ 2 h 200"/>
                  <a:gd name="T40" fmla="*/ 19 w 816"/>
                  <a:gd name="T41" fmla="*/ 2 h 200"/>
                  <a:gd name="T42" fmla="*/ 19 w 816"/>
                  <a:gd name="T43" fmla="*/ 0 h 200"/>
                  <a:gd name="T44" fmla="*/ 19 w 816"/>
                  <a:gd name="T45" fmla="*/ 1 h 200"/>
                  <a:gd name="T46" fmla="*/ 19 w 816"/>
                  <a:gd name="T47" fmla="*/ 1 h 200"/>
                  <a:gd name="T48" fmla="*/ 18 w 816"/>
                  <a:gd name="T49" fmla="*/ 1 h 200"/>
                  <a:gd name="T50" fmla="*/ 17 w 816"/>
                  <a:gd name="T51" fmla="*/ 2 h 200"/>
                  <a:gd name="T52" fmla="*/ 16 w 816"/>
                  <a:gd name="T53" fmla="*/ 2 h 200"/>
                  <a:gd name="T54" fmla="*/ 15 w 816"/>
                  <a:gd name="T55" fmla="*/ 2 h 200"/>
                  <a:gd name="T56" fmla="*/ 15 w 816"/>
                  <a:gd name="T57" fmla="*/ 3 h 200"/>
                  <a:gd name="T58" fmla="*/ 13 w 816"/>
                  <a:gd name="T59" fmla="*/ 3 h 200"/>
                  <a:gd name="T60" fmla="*/ 12 w 816"/>
                  <a:gd name="T61" fmla="*/ 3 h 200"/>
                  <a:gd name="T62" fmla="*/ 11 w 816"/>
                  <a:gd name="T63" fmla="*/ 3 h 200"/>
                  <a:gd name="T64" fmla="*/ 9 w 816"/>
                  <a:gd name="T65" fmla="*/ 3 h 200"/>
                  <a:gd name="T66" fmla="*/ 9 w 816"/>
                  <a:gd name="T67" fmla="*/ 3 h 200"/>
                  <a:gd name="T68" fmla="*/ 7 w 816"/>
                  <a:gd name="T69" fmla="*/ 3 h 200"/>
                  <a:gd name="T70" fmla="*/ 6 w 816"/>
                  <a:gd name="T71" fmla="*/ 3 h 200"/>
                  <a:gd name="T72" fmla="*/ 5 w 816"/>
                  <a:gd name="T73" fmla="*/ 2 h 200"/>
                  <a:gd name="T74" fmla="*/ 4 w 816"/>
                  <a:gd name="T75" fmla="*/ 2 h 200"/>
                  <a:gd name="T76" fmla="*/ 2 w 816"/>
                  <a:gd name="T77" fmla="*/ 2 h 200"/>
                  <a:gd name="T78" fmla="*/ 2 w 816"/>
                  <a:gd name="T79" fmla="*/ 2 h 200"/>
                  <a:gd name="T80" fmla="*/ 1 w 816"/>
                  <a:gd name="T81" fmla="*/ 1 h 200"/>
                  <a:gd name="T82" fmla="*/ 1 w 816"/>
                  <a:gd name="T83" fmla="*/ 1 h 200"/>
                  <a:gd name="T84" fmla="*/ 0 w 816"/>
                  <a:gd name="T85" fmla="*/ 0 h 2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200"/>
                  <a:gd name="T131" fmla="*/ 816 w 816"/>
                  <a:gd name="T132" fmla="*/ 200 h 2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200">
                    <a:moveTo>
                      <a:pt x="0" y="0"/>
                    </a:moveTo>
                    <a:lnTo>
                      <a:pt x="0" y="72"/>
                    </a:lnTo>
                    <a:lnTo>
                      <a:pt x="16" y="104"/>
                    </a:lnTo>
                    <a:lnTo>
                      <a:pt x="40" y="120"/>
                    </a:lnTo>
                    <a:lnTo>
                      <a:pt x="80" y="144"/>
                    </a:lnTo>
                    <a:lnTo>
                      <a:pt x="128" y="160"/>
                    </a:lnTo>
                    <a:lnTo>
                      <a:pt x="184" y="176"/>
                    </a:lnTo>
                    <a:lnTo>
                      <a:pt x="248" y="184"/>
                    </a:lnTo>
                    <a:lnTo>
                      <a:pt x="304" y="192"/>
                    </a:lnTo>
                    <a:lnTo>
                      <a:pt x="368" y="192"/>
                    </a:lnTo>
                    <a:lnTo>
                      <a:pt x="424" y="200"/>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12"/>
                    </a:lnTo>
                    <a:lnTo>
                      <a:pt x="560" y="112"/>
                    </a:lnTo>
                    <a:lnTo>
                      <a:pt x="496" y="120"/>
                    </a:lnTo>
                    <a:lnTo>
                      <a:pt x="456" y="128"/>
                    </a:lnTo>
                    <a:lnTo>
                      <a:pt x="408" y="128"/>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63" name="Oval 61"/>
              <p:cNvSpPr>
                <a:spLocks noChangeArrowheads="1"/>
              </p:cNvSpPr>
              <p:nvPr/>
            </p:nvSpPr>
            <p:spPr bwMode="auto">
              <a:xfrm>
                <a:off x="5578517" y="2167836"/>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64" name="Freeform 62"/>
              <p:cNvSpPr>
                <a:spLocks/>
              </p:cNvSpPr>
              <p:nvPr/>
            </p:nvSpPr>
            <p:spPr bwMode="auto">
              <a:xfrm>
                <a:off x="5578517" y="2167836"/>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65" name="Freeform 63"/>
              <p:cNvSpPr>
                <a:spLocks/>
              </p:cNvSpPr>
              <p:nvPr/>
            </p:nvSpPr>
            <p:spPr bwMode="auto">
              <a:xfrm>
                <a:off x="5581668" y="2235952"/>
                <a:ext cx="376534" cy="94875"/>
              </a:xfrm>
              <a:custGeom>
                <a:avLst/>
                <a:gdLst>
                  <a:gd name="T0" fmla="*/ 0 w 816"/>
                  <a:gd name="T1" fmla="*/ 0 h 200"/>
                  <a:gd name="T2" fmla="*/ 0 w 816"/>
                  <a:gd name="T3" fmla="*/ 2 h 200"/>
                  <a:gd name="T4" fmla="*/ 1 w 816"/>
                  <a:gd name="T5" fmla="*/ 2 h 200"/>
                  <a:gd name="T6" fmla="*/ 1 w 816"/>
                  <a:gd name="T7" fmla="*/ 3 h 200"/>
                  <a:gd name="T8" fmla="*/ 2 w 816"/>
                  <a:gd name="T9" fmla="*/ 4 h 200"/>
                  <a:gd name="T10" fmla="*/ 3 w 816"/>
                  <a:gd name="T11" fmla="*/ 4 h 200"/>
                  <a:gd name="T12" fmla="*/ 5 w 816"/>
                  <a:gd name="T13" fmla="*/ 4 h 200"/>
                  <a:gd name="T14" fmla="*/ 6 w 816"/>
                  <a:gd name="T15" fmla="*/ 5 h 200"/>
                  <a:gd name="T16" fmla="*/ 7 w 816"/>
                  <a:gd name="T17" fmla="*/ 5 h 200"/>
                  <a:gd name="T18" fmla="*/ 9 w 816"/>
                  <a:gd name="T19" fmla="*/ 5 h 200"/>
                  <a:gd name="T20" fmla="*/ 10 w 816"/>
                  <a:gd name="T21" fmla="*/ 5 h 200"/>
                  <a:gd name="T22" fmla="*/ 11 w 816"/>
                  <a:gd name="T23" fmla="*/ 5 h 200"/>
                  <a:gd name="T24" fmla="*/ 12 w 816"/>
                  <a:gd name="T25" fmla="*/ 5 h 200"/>
                  <a:gd name="T26" fmla="*/ 13 w 816"/>
                  <a:gd name="T27" fmla="*/ 5 h 200"/>
                  <a:gd name="T28" fmla="*/ 15 w 816"/>
                  <a:gd name="T29" fmla="*/ 4 h 200"/>
                  <a:gd name="T30" fmla="*/ 15 w 816"/>
                  <a:gd name="T31" fmla="*/ 4 h 200"/>
                  <a:gd name="T32" fmla="*/ 16 w 816"/>
                  <a:gd name="T33" fmla="*/ 4 h 200"/>
                  <a:gd name="T34" fmla="*/ 18 w 816"/>
                  <a:gd name="T35" fmla="*/ 4 h 200"/>
                  <a:gd name="T36" fmla="*/ 18 w 816"/>
                  <a:gd name="T37" fmla="*/ 3 h 200"/>
                  <a:gd name="T38" fmla="*/ 19 w 816"/>
                  <a:gd name="T39" fmla="*/ 2 h 200"/>
                  <a:gd name="T40" fmla="*/ 19 w 816"/>
                  <a:gd name="T41" fmla="*/ 2 h 200"/>
                  <a:gd name="T42" fmla="*/ 19 w 816"/>
                  <a:gd name="T43" fmla="*/ 0 h 200"/>
                  <a:gd name="T44" fmla="*/ 19 w 816"/>
                  <a:gd name="T45" fmla="*/ 1 h 200"/>
                  <a:gd name="T46" fmla="*/ 19 w 816"/>
                  <a:gd name="T47" fmla="*/ 1 h 200"/>
                  <a:gd name="T48" fmla="*/ 18 w 816"/>
                  <a:gd name="T49" fmla="*/ 1 h 200"/>
                  <a:gd name="T50" fmla="*/ 17 w 816"/>
                  <a:gd name="T51" fmla="*/ 2 h 200"/>
                  <a:gd name="T52" fmla="*/ 16 w 816"/>
                  <a:gd name="T53" fmla="*/ 2 h 200"/>
                  <a:gd name="T54" fmla="*/ 15 w 816"/>
                  <a:gd name="T55" fmla="*/ 2 h 200"/>
                  <a:gd name="T56" fmla="*/ 15 w 816"/>
                  <a:gd name="T57" fmla="*/ 3 h 200"/>
                  <a:gd name="T58" fmla="*/ 13 w 816"/>
                  <a:gd name="T59" fmla="*/ 3 h 200"/>
                  <a:gd name="T60" fmla="*/ 12 w 816"/>
                  <a:gd name="T61" fmla="*/ 3 h 200"/>
                  <a:gd name="T62" fmla="*/ 11 w 816"/>
                  <a:gd name="T63" fmla="*/ 3 h 200"/>
                  <a:gd name="T64" fmla="*/ 9 w 816"/>
                  <a:gd name="T65" fmla="*/ 3 h 200"/>
                  <a:gd name="T66" fmla="*/ 9 w 816"/>
                  <a:gd name="T67" fmla="*/ 3 h 200"/>
                  <a:gd name="T68" fmla="*/ 7 w 816"/>
                  <a:gd name="T69" fmla="*/ 3 h 200"/>
                  <a:gd name="T70" fmla="*/ 6 w 816"/>
                  <a:gd name="T71" fmla="*/ 3 h 200"/>
                  <a:gd name="T72" fmla="*/ 5 w 816"/>
                  <a:gd name="T73" fmla="*/ 2 h 200"/>
                  <a:gd name="T74" fmla="*/ 4 w 816"/>
                  <a:gd name="T75" fmla="*/ 2 h 200"/>
                  <a:gd name="T76" fmla="*/ 2 w 816"/>
                  <a:gd name="T77" fmla="*/ 2 h 200"/>
                  <a:gd name="T78" fmla="*/ 2 w 816"/>
                  <a:gd name="T79" fmla="*/ 2 h 200"/>
                  <a:gd name="T80" fmla="*/ 1 w 816"/>
                  <a:gd name="T81" fmla="*/ 1 h 200"/>
                  <a:gd name="T82" fmla="*/ 1 w 816"/>
                  <a:gd name="T83" fmla="*/ 1 h 200"/>
                  <a:gd name="T84" fmla="*/ 0 w 816"/>
                  <a:gd name="T85" fmla="*/ 0 h 2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200"/>
                  <a:gd name="T131" fmla="*/ 816 w 816"/>
                  <a:gd name="T132" fmla="*/ 200 h 2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200">
                    <a:moveTo>
                      <a:pt x="0" y="0"/>
                    </a:moveTo>
                    <a:lnTo>
                      <a:pt x="0" y="72"/>
                    </a:lnTo>
                    <a:lnTo>
                      <a:pt x="16" y="104"/>
                    </a:lnTo>
                    <a:lnTo>
                      <a:pt x="40" y="120"/>
                    </a:lnTo>
                    <a:lnTo>
                      <a:pt x="80" y="144"/>
                    </a:lnTo>
                    <a:lnTo>
                      <a:pt x="128" y="160"/>
                    </a:lnTo>
                    <a:lnTo>
                      <a:pt x="184" y="176"/>
                    </a:lnTo>
                    <a:lnTo>
                      <a:pt x="248" y="184"/>
                    </a:lnTo>
                    <a:lnTo>
                      <a:pt x="304" y="192"/>
                    </a:lnTo>
                    <a:lnTo>
                      <a:pt x="368" y="192"/>
                    </a:lnTo>
                    <a:lnTo>
                      <a:pt x="424" y="200"/>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12"/>
                    </a:lnTo>
                    <a:lnTo>
                      <a:pt x="560" y="112"/>
                    </a:lnTo>
                    <a:lnTo>
                      <a:pt x="496" y="120"/>
                    </a:lnTo>
                    <a:lnTo>
                      <a:pt x="456" y="128"/>
                    </a:lnTo>
                    <a:lnTo>
                      <a:pt x="408" y="128"/>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66" name="Oval 64"/>
              <p:cNvSpPr>
                <a:spLocks noChangeArrowheads="1"/>
              </p:cNvSpPr>
              <p:nvPr/>
            </p:nvSpPr>
            <p:spPr bwMode="auto">
              <a:xfrm>
                <a:off x="5611601" y="2125670"/>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67" name="Freeform 65"/>
              <p:cNvSpPr>
                <a:spLocks/>
              </p:cNvSpPr>
              <p:nvPr/>
            </p:nvSpPr>
            <p:spPr bwMode="auto">
              <a:xfrm>
                <a:off x="5611601" y="2125670"/>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68" name="Freeform 66"/>
              <p:cNvSpPr>
                <a:spLocks/>
              </p:cNvSpPr>
              <p:nvPr/>
            </p:nvSpPr>
            <p:spPr bwMode="auto">
              <a:xfrm>
                <a:off x="5614752" y="2194596"/>
                <a:ext cx="376534"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4 h 192"/>
                  <a:gd name="T28" fmla="*/ 15 w 816"/>
                  <a:gd name="T29" fmla="*/ 4 h 192"/>
                  <a:gd name="T30" fmla="*/ 15 w 816"/>
                  <a:gd name="T31" fmla="*/ 4 h 192"/>
                  <a:gd name="T32" fmla="*/ 16 w 816"/>
                  <a:gd name="T33" fmla="*/ 4 h 192"/>
                  <a:gd name="T34" fmla="*/ 18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52"/>
                    </a:lnTo>
                    <a:lnTo>
                      <a:pt x="736" y="144"/>
                    </a:lnTo>
                    <a:lnTo>
                      <a:pt x="768" y="128"/>
                    </a:lnTo>
                    <a:lnTo>
                      <a:pt x="800" y="96"/>
                    </a:lnTo>
                    <a:lnTo>
                      <a:pt x="816" y="72"/>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104"/>
                    </a:lnTo>
                    <a:lnTo>
                      <a:pt x="144" y="96"/>
                    </a:lnTo>
                    <a:lnTo>
                      <a:pt x="104" y="80"/>
                    </a:lnTo>
                    <a:lnTo>
                      <a:pt x="72" y="64"/>
                    </a:lnTo>
                    <a:lnTo>
                      <a:pt x="40" y="56"/>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69" name="Oval 67"/>
              <p:cNvSpPr>
                <a:spLocks noChangeArrowheads="1"/>
              </p:cNvSpPr>
              <p:nvPr/>
            </p:nvSpPr>
            <p:spPr bwMode="auto">
              <a:xfrm>
                <a:off x="5611601" y="2091612"/>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70" name="Freeform 68"/>
              <p:cNvSpPr>
                <a:spLocks/>
              </p:cNvSpPr>
              <p:nvPr/>
            </p:nvSpPr>
            <p:spPr bwMode="auto">
              <a:xfrm>
                <a:off x="5611601" y="2091612"/>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71" name="Freeform 69"/>
              <p:cNvSpPr>
                <a:spLocks/>
              </p:cNvSpPr>
              <p:nvPr/>
            </p:nvSpPr>
            <p:spPr bwMode="auto">
              <a:xfrm>
                <a:off x="5614752" y="2160538"/>
                <a:ext cx="376534"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4 h 192"/>
                  <a:gd name="T28" fmla="*/ 15 w 816"/>
                  <a:gd name="T29" fmla="*/ 4 h 192"/>
                  <a:gd name="T30" fmla="*/ 15 w 816"/>
                  <a:gd name="T31" fmla="*/ 4 h 192"/>
                  <a:gd name="T32" fmla="*/ 16 w 816"/>
                  <a:gd name="T33" fmla="*/ 4 h 192"/>
                  <a:gd name="T34" fmla="*/ 18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52"/>
                    </a:lnTo>
                    <a:lnTo>
                      <a:pt x="736" y="144"/>
                    </a:lnTo>
                    <a:lnTo>
                      <a:pt x="768" y="128"/>
                    </a:lnTo>
                    <a:lnTo>
                      <a:pt x="800" y="96"/>
                    </a:lnTo>
                    <a:lnTo>
                      <a:pt x="816" y="72"/>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104"/>
                    </a:lnTo>
                    <a:lnTo>
                      <a:pt x="144" y="96"/>
                    </a:lnTo>
                    <a:lnTo>
                      <a:pt x="104" y="80"/>
                    </a:lnTo>
                    <a:lnTo>
                      <a:pt x="72" y="64"/>
                    </a:lnTo>
                    <a:lnTo>
                      <a:pt x="40" y="56"/>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72" name="Oval 70"/>
              <p:cNvSpPr>
                <a:spLocks noChangeArrowheads="1"/>
              </p:cNvSpPr>
              <p:nvPr/>
            </p:nvSpPr>
            <p:spPr bwMode="auto">
              <a:xfrm>
                <a:off x="5589544" y="2057555"/>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73" name="Freeform 71"/>
              <p:cNvSpPr>
                <a:spLocks/>
              </p:cNvSpPr>
              <p:nvPr/>
            </p:nvSpPr>
            <p:spPr bwMode="auto">
              <a:xfrm>
                <a:off x="5589544" y="2057555"/>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74" name="Freeform 72"/>
              <p:cNvSpPr>
                <a:spLocks/>
              </p:cNvSpPr>
              <p:nvPr/>
            </p:nvSpPr>
            <p:spPr bwMode="auto">
              <a:xfrm>
                <a:off x="5592695" y="2125670"/>
                <a:ext cx="376534" cy="91631"/>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5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5 h 192"/>
                  <a:gd name="T28" fmla="*/ 15 w 816"/>
                  <a:gd name="T29" fmla="*/ 4 h 192"/>
                  <a:gd name="T30" fmla="*/ 15 w 816"/>
                  <a:gd name="T31" fmla="*/ 4 h 192"/>
                  <a:gd name="T32" fmla="*/ 16 w 816"/>
                  <a:gd name="T33" fmla="*/ 4 h 192"/>
                  <a:gd name="T34" fmla="*/ 18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52"/>
                    </a:lnTo>
                    <a:lnTo>
                      <a:pt x="736" y="144"/>
                    </a:lnTo>
                    <a:lnTo>
                      <a:pt x="768" y="128"/>
                    </a:lnTo>
                    <a:lnTo>
                      <a:pt x="800" y="96"/>
                    </a:lnTo>
                    <a:lnTo>
                      <a:pt x="816" y="72"/>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104"/>
                    </a:lnTo>
                    <a:lnTo>
                      <a:pt x="144" y="96"/>
                    </a:lnTo>
                    <a:lnTo>
                      <a:pt x="104" y="80"/>
                    </a:lnTo>
                    <a:lnTo>
                      <a:pt x="72" y="64"/>
                    </a:lnTo>
                    <a:lnTo>
                      <a:pt x="40" y="56"/>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75" name="Oval 73"/>
              <p:cNvSpPr>
                <a:spLocks noChangeArrowheads="1"/>
              </p:cNvSpPr>
              <p:nvPr/>
            </p:nvSpPr>
            <p:spPr bwMode="auto">
              <a:xfrm>
                <a:off x="5578517" y="2019443"/>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76" name="Freeform 74"/>
              <p:cNvSpPr>
                <a:spLocks/>
              </p:cNvSpPr>
              <p:nvPr/>
            </p:nvSpPr>
            <p:spPr bwMode="auto">
              <a:xfrm>
                <a:off x="5578517" y="2019443"/>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77" name="Freeform 75"/>
              <p:cNvSpPr>
                <a:spLocks/>
              </p:cNvSpPr>
              <p:nvPr/>
            </p:nvSpPr>
            <p:spPr bwMode="auto">
              <a:xfrm>
                <a:off x="5581668" y="2088369"/>
                <a:ext cx="376534"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4 h 192"/>
                  <a:gd name="T26" fmla="*/ 13 w 816"/>
                  <a:gd name="T27" fmla="*/ 4 h 192"/>
                  <a:gd name="T28" fmla="*/ 15 w 816"/>
                  <a:gd name="T29" fmla="*/ 4 h 192"/>
                  <a:gd name="T30" fmla="*/ 15 w 816"/>
                  <a:gd name="T31" fmla="*/ 4 h 192"/>
                  <a:gd name="T32" fmla="*/ 16 w 816"/>
                  <a:gd name="T33" fmla="*/ 4 h 192"/>
                  <a:gd name="T34" fmla="*/ 18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104"/>
                    </a:lnTo>
                    <a:lnTo>
                      <a:pt x="144" y="96"/>
                    </a:lnTo>
                    <a:lnTo>
                      <a:pt x="104" y="80"/>
                    </a:lnTo>
                    <a:lnTo>
                      <a:pt x="72" y="64"/>
                    </a:lnTo>
                    <a:lnTo>
                      <a:pt x="40" y="48"/>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78" name="Oval 76"/>
              <p:cNvSpPr>
                <a:spLocks noChangeArrowheads="1"/>
              </p:cNvSpPr>
              <p:nvPr/>
            </p:nvSpPr>
            <p:spPr bwMode="auto">
              <a:xfrm>
                <a:off x="5552521" y="1981330"/>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79" name="Freeform 77"/>
              <p:cNvSpPr>
                <a:spLocks/>
              </p:cNvSpPr>
              <p:nvPr/>
            </p:nvSpPr>
            <p:spPr bwMode="auto">
              <a:xfrm>
                <a:off x="5552521" y="1981330"/>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80" name="Freeform 78"/>
              <p:cNvSpPr>
                <a:spLocks/>
              </p:cNvSpPr>
              <p:nvPr/>
            </p:nvSpPr>
            <p:spPr bwMode="auto">
              <a:xfrm>
                <a:off x="5555672" y="2050257"/>
                <a:ext cx="376534" cy="90820"/>
              </a:xfrm>
              <a:custGeom>
                <a:avLst/>
                <a:gdLst>
                  <a:gd name="T0" fmla="*/ 0 w 816"/>
                  <a:gd name="T1" fmla="*/ 0 h 192"/>
                  <a:gd name="T2" fmla="*/ 0 w 816"/>
                  <a:gd name="T3" fmla="*/ 2 h 192"/>
                  <a:gd name="T4" fmla="*/ 1 w 816"/>
                  <a:gd name="T5" fmla="*/ 2 h 192"/>
                  <a:gd name="T6" fmla="*/ 1 w 816"/>
                  <a:gd name="T7" fmla="*/ 3 h 192"/>
                  <a:gd name="T8" fmla="*/ 2 w 816"/>
                  <a:gd name="T9" fmla="*/ 3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4 h 192"/>
                  <a:gd name="T26" fmla="*/ 13 w 816"/>
                  <a:gd name="T27" fmla="*/ 4 h 192"/>
                  <a:gd name="T28" fmla="*/ 15 w 816"/>
                  <a:gd name="T29" fmla="*/ 4 h 192"/>
                  <a:gd name="T30" fmla="*/ 15 w 816"/>
                  <a:gd name="T31" fmla="*/ 4 h 192"/>
                  <a:gd name="T32" fmla="*/ 16 w 816"/>
                  <a:gd name="T33" fmla="*/ 4 h 192"/>
                  <a:gd name="T34" fmla="*/ 18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36"/>
                    </a:lnTo>
                    <a:lnTo>
                      <a:pt x="128" y="160"/>
                    </a:lnTo>
                    <a:lnTo>
                      <a:pt x="184" y="168"/>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96"/>
                    </a:lnTo>
                    <a:lnTo>
                      <a:pt x="144" y="88"/>
                    </a:lnTo>
                    <a:lnTo>
                      <a:pt x="104" y="80"/>
                    </a:lnTo>
                    <a:lnTo>
                      <a:pt x="72" y="64"/>
                    </a:lnTo>
                    <a:lnTo>
                      <a:pt x="40" y="48"/>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81" name="Oval 79"/>
              <p:cNvSpPr>
                <a:spLocks noChangeArrowheads="1"/>
              </p:cNvSpPr>
              <p:nvPr/>
            </p:nvSpPr>
            <p:spPr bwMode="auto">
              <a:xfrm>
                <a:off x="5552521" y="1947273"/>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82" name="Freeform 80"/>
              <p:cNvSpPr>
                <a:spLocks/>
              </p:cNvSpPr>
              <p:nvPr/>
            </p:nvSpPr>
            <p:spPr bwMode="auto">
              <a:xfrm>
                <a:off x="5552521" y="1947273"/>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83" name="Freeform 81"/>
              <p:cNvSpPr>
                <a:spLocks/>
              </p:cNvSpPr>
              <p:nvPr/>
            </p:nvSpPr>
            <p:spPr bwMode="auto">
              <a:xfrm>
                <a:off x="5555672" y="2016199"/>
                <a:ext cx="376534" cy="90820"/>
              </a:xfrm>
              <a:custGeom>
                <a:avLst/>
                <a:gdLst>
                  <a:gd name="T0" fmla="*/ 0 w 816"/>
                  <a:gd name="T1" fmla="*/ 0 h 192"/>
                  <a:gd name="T2" fmla="*/ 0 w 816"/>
                  <a:gd name="T3" fmla="*/ 2 h 192"/>
                  <a:gd name="T4" fmla="*/ 1 w 816"/>
                  <a:gd name="T5" fmla="*/ 2 h 192"/>
                  <a:gd name="T6" fmla="*/ 1 w 816"/>
                  <a:gd name="T7" fmla="*/ 3 h 192"/>
                  <a:gd name="T8" fmla="*/ 2 w 816"/>
                  <a:gd name="T9" fmla="*/ 3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4 h 192"/>
                  <a:gd name="T26" fmla="*/ 13 w 816"/>
                  <a:gd name="T27" fmla="*/ 4 h 192"/>
                  <a:gd name="T28" fmla="*/ 15 w 816"/>
                  <a:gd name="T29" fmla="*/ 4 h 192"/>
                  <a:gd name="T30" fmla="*/ 15 w 816"/>
                  <a:gd name="T31" fmla="*/ 4 h 192"/>
                  <a:gd name="T32" fmla="*/ 16 w 816"/>
                  <a:gd name="T33" fmla="*/ 4 h 192"/>
                  <a:gd name="T34" fmla="*/ 18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36"/>
                    </a:lnTo>
                    <a:lnTo>
                      <a:pt x="128" y="160"/>
                    </a:lnTo>
                    <a:lnTo>
                      <a:pt x="184" y="168"/>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96"/>
                    </a:lnTo>
                    <a:lnTo>
                      <a:pt x="144" y="88"/>
                    </a:lnTo>
                    <a:lnTo>
                      <a:pt x="104" y="80"/>
                    </a:lnTo>
                    <a:lnTo>
                      <a:pt x="72" y="64"/>
                    </a:lnTo>
                    <a:lnTo>
                      <a:pt x="40" y="48"/>
                    </a:lnTo>
                    <a:lnTo>
                      <a:pt x="16" y="24"/>
                    </a:lnTo>
                    <a:lnTo>
                      <a:pt x="0" y="0"/>
                    </a:lnTo>
                    <a:close/>
                  </a:path>
                </a:pathLst>
              </a:custGeom>
              <a:solidFill>
                <a:srgbClr val="FF0000"/>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84" name="Oval 82"/>
              <p:cNvSpPr>
                <a:spLocks noChangeArrowheads="1"/>
              </p:cNvSpPr>
              <p:nvPr/>
            </p:nvSpPr>
            <p:spPr bwMode="auto">
              <a:xfrm>
                <a:off x="5552521" y="1913215"/>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85" name="Freeform 83"/>
              <p:cNvSpPr>
                <a:spLocks/>
              </p:cNvSpPr>
              <p:nvPr/>
            </p:nvSpPr>
            <p:spPr bwMode="auto">
              <a:xfrm>
                <a:off x="5552521" y="1913215"/>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86" name="Freeform 84"/>
              <p:cNvSpPr>
                <a:spLocks/>
              </p:cNvSpPr>
              <p:nvPr/>
            </p:nvSpPr>
            <p:spPr bwMode="auto">
              <a:xfrm>
                <a:off x="5555672" y="1981330"/>
                <a:ext cx="376534" cy="91631"/>
              </a:xfrm>
              <a:custGeom>
                <a:avLst/>
                <a:gdLst>
                  <a:gd name="T0" fmla="*/ 0 w 816"/>
                  <a:gd name="T1" fmla="*/ 0 h 192"/>
                  <a:gd name="T2" fmla="*/ 0 w 816"/>
                  <a:gd name="T3" fmla="*/ 2 h 192"/>
                  <a:gd name="T4" fmla="*/ 1 w 816"/>
                  <a:gd name="T5" fmla="*/ 2 h 192"/>
                  <a:gd name="T6" fmla="*/ 1 w 816"/>
                  <a:gd name="T7" fmla="*/ 3 h 192"/>
                  <a:gd name="T8" fmla="*/ 2 w 816"/>
                  <a:gd name="T9" fmla="*/ 3 h 192"/>
                  <a:gd name="T10" fmla="*/ 3 w 816"/>
                  <a:gd name="T11" fmla="*/ 4 h 192"/>
                  <a:gd name="T12" fmla="*/ 5 w 816"/>
                  <a:gd name="T13" fmla="*/ 4 h 192"/>
                  <a:gd name="T14" fmla="*/ 6 w 816"/>
                  <a:gd name="T15" fmla="*/ 5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5 h 192"/>
                  <a:gd name="T28" fmla="*/ 15 w 816"/>
                  <a:gd name="T29" fmla="*/ 4 h 192"/>
                  <a:gd name="T30" fmla="*/ 15 w 816"/>
                  <a:gd name="T31" fmla="*/ 4 h 192"/>
                  <a:gd name="T32" fmla="*/ 16 w 816"/>
                  <a:gd name="T33" fmla="*/ 4 h 192"/>
                  <a:gd name="T34" fmla="*/ 18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36"/>
                    </a:lnTo>
                    <a:lnTo>
                      <a:pt x="128" y="160"/>
                    </a:lnTo>
                    <a:lnTo>
                      <a:pt x="184" y="168"/>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96"/>
                    </a:lnTo>
                    <a:lnTo>
                      <a:pt x="144" y="88"/>
                    </a:lnTo>
                    <a:lnTo>
                      <a:pt x="104" y="80"/>
                    </a:lnTo>
                    <a:lnTo>
                      <a:pt x="72" y="64"/>
                    </a:lnTo>
                    <a:lnTo>
                      <a:pt x="40" y="48"/>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87" name="Oval 85"/>
              <p:cNvSpPr>
                <a:spLocks noChangeArrowheads="1"/>
              </p:cNvSpPr>
              <p:nvPr/>
            </p:nvSpPr>
            <p:spPr bwMode="auto">
              <a:xfrm>
                <a:off x="5555672" y="1879158"/>
                <a:ext cx="384412"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88" name="Freeform 86"/>
              <p:cNvSpPr>
                <a:spLocks/>
              </p:cNvSpPr>
              <p:nvPr/>
            </p:nvSpPr>
            <p:spPr bwMode="auto">
              <a:xfrm>
                <a:off x="5555672" y="1879158"/>
                <a:ext cx="384412" cy="132987"/>
              </a:xfrm>
              <a:custGeom>
                <a:avLst/>
                <a:gdLst>
                  <a:gd name="T0" fmla="*/ 12 w 832"/>
                  <a:gd name="T1" fmla="*/ 1 h 280"/>
                  <a:gd name="T2" fmla="*/ 15 w 832"/>
                  <a:gd name="T3" fmla="*/ 1 h 280"/>
                  <a:gd name="T4" fmla="*/ 17 w 832"/>
                  <a:gd name="T5" fmla="*/ 1 h 280"/>
                  <a:gd name="T6" fmla="*/ 19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20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89" name="Freeform 87"/>
              <p:cNvSpPr>
                <a:spLocks/>
              </p:cNvSpPr>
              <p:nvPr/>
            </p:nvSpPr>
            <p:spPr bwMode="auto">
              <a:xfrm>
                <a:off x="5559611" y="1947273"/>
                <a:ext cx="376534" cy="91631"/>
              </a:xfrm>
              <a:custGeom>
                <a:avLst/>
                <a:gdLst>
                  <a:gd name="T0" fmla="*/ 0 w 816"/>
                  <a:gd name="T1" fmla="*/ 0 h 192"/>
                  <a:gd name="T2" fmla="*/ 0 w 816"/>
                  <a:gd name="T3" fmla="*/ 2 h 192"/>
                  <a:gd name="T4" fmla="*/ 1 w 816"/>
                  <a:gd name="T5" fmla="*/ 2 h 192"/>
                  <a:gd name="T6" fmla="*/ 1 w 816"/>
                  <a:gd name="T7" fmla="*/ 3 h 192"/>
                  <a:gd name="T8" fmla="*/ 2 w 816"/>
                  <a:gd name="T9" fmla="*/ 3 h 192"/>
                  <a:gd name="T10" fmla="*/ 3 w 816"/>
                  <a:gd name="T11" fmla="*/ 4 h 192"/>
                  <a:gd name="T12" fmla="*/ 5 w 816"/>
                  <a:gd name="T13" fmla="*/ 4 h 192"/>
                  <a:gd name="T14" fmla="*/ 6 w 816"/>
                  <a:gd name="T15" fmla="*/ 5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5 h 192"/>
                  <a:gd name="T28" fmla="*/ 15 w 816"/>
                  <a:gd name="T29" fmla="*/ 4 h 192"/>
                  <a:gd name="T30" fmla="*/ 15 w 816"/>
                  <a:gd name="T31" fmla="*/ 4 h 192"/>
                  <a:gd name="T32" fmla="*/ 16 w 816"/>
                  <a:gd name="T33" fmla="*/ 4 h 192"/>
                  <a:gd name="T34" fmla="*/ 18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36"/>
                    </a:lnTo>
                    <a:lnTo>
                      <a:pt x="128" y="160"/>
                    </a:lnTo>
                    <a:lnTo>
                      <a:pt x="184" y="168"/>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96"/>
                    </a:lnTo>
                    <a:lnTo>
                      <a:pt x="144" y="88"/>
                    </a:lnTo>
                    <a:lnTo>
                      <a:pt x="104" y="80"/>
                    </a:lnTo>
                    <a:lnTo>
                      <a:pt x="72" y="64"/>
                    </a:lnTo>
                    <a:lnTo>
                      <a:pt x="40" y="48"/>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90" name="Oval 88"/>
              <p:cNvSpPr>
                <a:spLocks noChangeArrowheads="1"/>
              </p:cNvSpPr>
              <p:nvPr/>
            </p:nvSpPr>
            <p:spPr bwMode="auto">
              <a:xfrm>
                <a:off x="5552521" y="1845100"/>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91" name="Freeform 89"/>
              <p:cNvSpPr>
                <a:spLocks/>
              </p:cNvSpPr>
              <p:nvPr/>
            </p:nvSpPr>
            <p:spPr bwMode="auto">
              <a:xfrm>
                <a:off x="5552521" y="1845100"/>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92" name="Freeform 90"/>
              <p:cNvSpPr>
                <a:spLocks/>
              </p:cNvSpPr>
              <p:nvPr/>
            </p:nvSpPr>
            <p:spPr bwMode="auto">
              <a:xfrm>
                <a:off x="5555672" y="1913215"/>
                <a:ext cx="376534" cy="91631"/>
              </a:xfrm>
              <a:custGeom>
                <a:avLst/>
                <a:gdLst>
                  <a:gd name="T0" fmla="*/ 0 w 816"/>
                  <a:gd name="T1" fmla="*/ 0 h 192"/>
                  <a:gd name="T2" fmla="*/ 0 w 816"/>
                  <a:gd name="T3" fmla="*/ 2 h 192"/>
                  <a:gd name="T4" fmla="*/ 1 w 816"/>
                  <a:gd name="T5" fmla="*/ 2 h 192"/>
                  <a:gd name="T6" fmla="*/ 1 w 816"/>
                  <a:gd name="T7" fmla="*/ 3 h 192"/>
                  <a:gd name="T8" fmla="*/ 2 w 816"/>
                  <a:gd name="T9" fmla="*/ 3 h 192"/>
                  <a:gd name="T10" fmla="*/ 3 w 816"/>
                  <a:gd name="T11" fmla="*/ 4 h 192"/>
                  <a:gd name="T12" fmla="*/ 5 w 816"/>
                  <a:gd name="T13" fmla="*/ 4 h 192"/>
                  <a:gd name="T14" fmla="*/ 6 w 816"/>
                  <a:gd name="T15" fmla="*/ 5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5 h 192"/>
                  <a:gd name="T28" fmla="*/ 15 w 816"/>
                  <a:gd name="T29" fmla="*/ 4 h 192"/>
                  <a:gd name="T30" fmla="*/ 15 w 816"/>
                  <a:gd name="T31" fmla="*/ 4 h 192"/>
                  <a:gd name="T32" fmla="*/ 16 w 816"/>
                  <a:gd name="T33" fmla="*/ 4 h 192"/>
                  <a:gd name="T34" fmla="*/ 18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36"/>
                    </a:lnTo>
                    <a:lnTo>
                      <a:pt x="128" y="160"/>
                    </a:lnTo>
                    <a:lnTo>
                      <a:pt x="184" y="168"/>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96"/>
                    </a:lnTo>
                    <a:lnTo>
                      <a:pt x="144" y="88"/>
                    </a:lnTo>
                    <a:lnTo>
                      <a:pt x="104" y="80"/>
                    </a:lnTo>
                    <a:lnTo>
                      <a:pt x="72" y="64"/>
                    </a:lnTo>
                    <a:lnTo>
                      <a:pt x="40" y="48"/>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93" name="Oval 91"/>
              <p:cNvSpPr>
                <a:spLocks noChangeArrowheads="1"/>
              </p:cNvSpPr>
              <p:nvPr/>
            </p:nvSpPr>
            <p:spPr bwMode="auto">
              <a:xfrm>
                <a:off x="5526526" y="1806988"/>
                <a:ext cx="383624" cy="128932"/>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94" name="Freeform 92"/>
              <p:cNvSpPr>
                <a:spLocks/>
              </p:cNvSpPr>
              <p:nvPr/>
            </p:nvSpPr>
            <p:spPr bwMode="auto">
              <a:xfrm>
                <a:off x="5526526" y="1806988"/>
                <a:ext cx="383624" cy="128932"/>
              </a:xfrm>
              <a:custGeom>
                <a:avLst/>
                <a:gdLst>
                  <a:gd name="T0" fmla="*/ 12 w 832"/>
                  <a:gd name="T1" fmla="*/ 1 h 272"/>
                  <a:gd name="T2" fmla="*/ 15 w 832"/>
                  <a:gd name="T3" fmla="*/ 1 h 272"/>
                  <a:gd name="T4" fmla="*/ 17 w 832"/>
                  <a:gd name="T5" fmla="*/ 1 h 272"/>
                  <a:gd name="T6" fmla="*/ 18 w 832"/>
                  <a:gd name="T7" fmla="*/ 2 h 272"/>
                  <a:gd name="T8" fmla="*/ 19 w 832"/>
                  <a:gd name="T9" fmla="*/ 3 h 272"/>
                  <a:gd name="T10" fmla="*/ 19 w 832"/>
                  <a:gd name="T11" fmla="*/ 4 h 272"/>
                  <a:gd name="T12" fmla="*/ 19 w 832"/>
                  <a:gd name="T13" fmla="*/ 5 h 272"/>
                  <a:gd name="T14" fmla="*/ 17 w 832"/>
                  <a:gd name="T15" fmla="*/ 5 h 272"/>
                  <a:gd name="T16" fmla="*/ 15 w 832"/>
                  <a:gd name="T17" fmla="*/ 5 h 272"/>
                  <a:gd name="T18" fmla="*/ 13 w 832"/>
                  <a:gd name="T19" fmla="*/ 6 h 272"/>
                  <a:gd name="T20" fmla="*/ 10 w 832"/>
                  <a:gd name="T21" fmla="*/ 6 h 272"/>
                  <a:gd name="T22" fmla="*/ 7 w 832"/>
                  <a:gd name="T23" fmla="*/ 6 h 272"/>
                  <a:gd name="T24" fmla="*/ 5 w 832"/>
                  <a:gd name="T25" fmla="*/ 5 h 272"/>
                  <a:gd name="T26" fmla="*/ 2 w 832"/>
                  <a:gd name="T27" fmla="*/ 5 h 272"/>
                  <a:gd name="T28" fmla="*/ 1 w 832"/>
                  <a:gd name="T29" fmla="*/ 5 h 272"/>
                  <a:gd name="T30" fmla="*/ 1 w 832"/>
                  <a:gd name="T31" fmla="*/ 4 h 272"/>
                  <a:gd name="T32" fmla="*/ 1 w 832"/>
                  <a:gd name="T33" fmla="*/ 3 h 272"/>
                  <a:gd name="T34" fmla="*/ 1 w 832"/>
                  <a:gd name="T35" fmla="*/ 2 h 272"/>
                  <a:gd name="T36" fmla="*/ 3 w 832"/>
                  <a:gd name="T37" fmla="*/ 1 h 272"/>
                  <a:gd name="T38" fmla="*/ 5 w 832"/>
                  <a:gd name="T39" fmla="*/ 1 h 272"/>
                  <a:gd name="T40" fmla="*/ 8 w 832"/>
                  <a:gd name="T41" fmla="*/ 1 h 272"/>
                  <a:gd name="T42" fmla="*/ 10 w 832"/>
                  <a:gd name="T43" fmla="*/ 0 h 272"/>
                  <a:gd name="T44" fmla="*/ 13 w 832"/>
                  <a:gd name="T45" fmla="*/ 1 h 272"/>
                  <a:gd name="T46" fmla="*/ 15 w 832"/>
                  <a:gd name="T47" fmla="*/ 1 h 272"/>
                  <a:gd name="T48" fmla="*/ 18 w 832"/>
                  <a:gd name="T49" fmla="*/ 1 h 272"/>
                  <a:gd name="T50" fmla="*/ 19 w 832"/>
                  <a:gd name="T51" fmla="*/ 2 h 272"/>
                  <a:gd name="T52" fmla="*/ 19 w 832"/>
                  <a:gd name="T53" fmla="*/ 3 h 272"/>
                  <a:gd name="T54" fmla="*/ 19 w 832"/>
                  <a:gd name="T55" fmla="*/ 4 h 272"/>
                  <a:gd name="T56" fmla="*/ 19 w 832"/>
                  <a:gd name="T57" fmla="*/ 5 h 272"/>
                  <a:gd name="T58" fmla="*/ 17 w 832"/>
                  <a:gd name="T59" fmla="*/ 5 h 272"/>
                  <a:gd name="T60" fmla="*/ 15 w 832"/>
                  <a:gd name="T61" fmla="*/ 6 h 272"/>
                  <a:gd name="T62" fmla="*/ 12 w 832"/>
                  <a:gd name="T63" fmla="*/ 6 h 272"/>
                  <a:gd name="T64" fmla="*/ 9 w 832"/>
                  <a:gd name="T65" fmla="*/ 6 h 272"/>
                  <a:gd name="T66" fmla="*/ 6 w 832"/>
                  <a:gd name="T67" fmla="*/ 6 h 272"/>
                  <a:gd name="T68" fmla="*/ 4 w 832"/>
                  <a:gd name="T69" fmla="*/ 5 h 272"/>
                  <a:gd name="T70" fmla="*/ 2 w 832"/>
                  <a:gd name="T71" fmla="*/ 5 h 272"/>
                  <a:gd name="T72" fmla="*/ 1 w 832"/>
                  <a:gd name="T73" fmla="*/ 4 h 272"/>
                  <a:gd name="T74" fmla="*/ 0 w 832"/>
                  <a:gd name="T75" fmla="*/ 3 h 272"/>
                  <a:gd name="T76" fmla="*/ 1 w 832"/>
                  <a:gd name="T77" fmla="*/ 2 h 272"/>
                  <a:gd name="T78" fmla="*/ 2 w 832"/>
                  <a:gd name="T79" fmla="*/ 2 h 272"/>
                  <a:gd name="T80" fmla="*/ 4 w 832"/>
                  <a:gd name="T81" fmla="*/ 1 h 272"/>
                  <a:gd name="T82" fmla="*/ 6 w 832"/>
                  <a:gd name="T83" fmla="*/ 1 h 272"/>
                  <a:gd name="T84" fmla="*/ 9 w 832"/>
                  <a:gd name="T85" fmla="*/ 0 h 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72"/>
                  <a:gd name="T131" fmla="*/ 832 w 832"/>
                  <a:gd name="T132" fmla="*/ 272 h 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72">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0"/>
                    </a:lnTo>
                    <a:lnTo>
                      <a:pt x="808" y="96"/>
                    </a:lnTo>
                    <a:lnTo>
                      <a:pt x="816" y="112"/>
                    </a:lnTo>
                    <a:lnTo>
                      <a:pt x="824" y="120"/>
                    </a:lnTo>
                    <a:lnTo>
                      <a:pt x="824" y="136"/>
                    </a:lnTo>
                    <a:lnTo>
                      <a:pt x="824" y="152"/>
                    </a:lnTo>
                    <a:lnTo>
                      <a:pt x="816" y="160"/>
                    </a:lnTo>
                    <a:lnTo>
                      <a:pt x="808" y="176"/>
                    </a:lnTo>
                    <a:lnTo>
                      <a:pt x="792" y="192"/>
                    </a:lnTo>
                    <a:lnTo>
                      <a:pt x="776" y="200"/>
                    </a:lnTo>
                    <a:lnTo>
                      <a:pt x="752" y="200"/>
                    </a:lnTo>
                    <a:lnTo>
                      <a:pt x="728" y="216"/>
                    </a:lnTo>
                    <a:lnTo>
                      <a:pt x="704" y="224"/>
                    </a:lnTo>
                    <a:lnTo>
                      <a:pt x="672" y="232"/>
                    </a:lnTo>
                    <a:lnTo>
                      <a:pt x="640" y="240"/>
                    </a:lnTo>
                    <a:lnTo>
                      <a:pt x="608" y="248"/>
                    </a:lnTo>
                    <a:lnTo>
                      <a:pt x="576" y="256"/>
                    </a:lnTo>
                    <a:lnTo>
                      <a:pt x="536" y="256"/>
                    </a:lnTo>
                    <a:lnTo>
                      <a:pt x="496" y="264"/>
                    </a:lnTo>
                    <a:lnTo>
                      <a:pt x="456" y="264"/>
                    </a:lnTo>
                    <a:lnTo>
                      <a:pt x="416" y="264"/>
                    </a:lnTo>
                    <a:lnTo>
                      <a:pt x="376" y="264"/>
                    </a:lnTo>
                    <a:lnTo>
                      <a:pt x="336" y="264"/>
                    </a:lnTo>
                    <a:lnTo>
                      <a:pt x="296" y="256"/>
                    </a:lnTo>
                    <a:lnTo>
                      <a:pt x="256" y="256"/>
                    </a:lnTo>
                    <a:lnTo>
                      <a:pt x="224" y="248"/>
                    </a:lnTo>
                    <a:lnTo>
                      <a:pt x="192" y="240"/>
                    </a:lnTo>
                    <a:lnTo>
                      <a:pt x="160" y="232"/>
                    </a:lnTo>
                    <a:lnTo>
                      <a:pt x="128" y="224"/>
                    </a:lnTo>
                    <a:lnTo>
                      <a:pt x="104" y="216"/>
                    </a:lnTo>
                    <a:lnTo>
                      <a:pt x="80" y="200"/>
                    </a:lnTo>
                    <a:lnTo>
                      <a:pt x="56" y="200"/>
                    </a:lnTo>
                    <a:lnTo>
                      <a:pt x="40" y="192"/>
                    </a:lnTo>
                    <a:lnTo>
                      <a:pt x="24" y="176"/>
                    </a:lnTo>
                    <a:lnTo>
                      <a:pt x="16" y="160"/>
                    </a:lnTo>
                    <a:lnTo>
                      <a:pt x="8" y="152"/>
                    </a:lnTo>
                    <a:lnTo>
                      <a:pt x="8" y="136"/>
                    </a:lnTo>
                    <a:lnTo>
                      <a:pt x="8" y="120"/>
                    </a:lnTo>
                    <a:lnTo>
                      <a:pt x="16" y="112"/>
                    </a:lnTo>
                    <a:lnTo>
                      <a:pt x="24" y="96"/>
                    </a:lnTo>
                    <a:lnTo>
                      <a:pt x="40" y="80"/>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0"/>
                    </a:lnTo>
                    <a:lnTo>
                      <a:pt x="816" y="96"/>
                    </a:lnTo>
                    <a:lnTo>
                      <a:pt x="824" y="112"/>
                    </a:lnTo>
                    <a:lnTo>
                      <a:pt x="832" y="120"/>
                    </a:lnTo>
                    <a:lnTo>
                      <a:pt x="832" y="136"/>
                    </a:lnTo>
                    <a:lnTo>
                      <a:pt x="832" y="152"/>
                    </a:lnTo>
                    <a:lnTo>
                      <a:pt x="824" y="160"/>
                    </a:lnTo>
                    <a:lnTo>
                      <a:pt x="816" y="176"/>
                    </a:lnTo>
                    <a:lnTo>
                      <a:pt x="800" y="192"/>
                    </a:lnTo>
                    <a:lnTo>
                      <a:pt x="784" y="200"/>
                    </a:lnTo>
                    <a:lnTo>
                      <a:pt x="760" y="208"/>
                    </a:lnTo>
                    <a:lnTo>
                      <a:pt x="736" y="224"/>
                    </a:lnTo>
                    <a:lnTo>
                      <a:pt x="712" y="232"/>
                    </a:lnTo>
                    <a:lnTo>
                      <a:pt x="680" y="240"/>
                    </a:lnTo>
                    <a:lnTo>
                      <a:pt x="648"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84" y="248"/>
                    </a:lnTo>
                    <a:lnTo>
                      <a:pt x="152" y="240"/>
                    </a:lnTo>
                    <a:lnTo>
                      <a:pt x="120" y="232"/>
                    </a:lnTo>
                    <a:lnTo>
                      <a:pt x="96" y="224"/>
                    </a:lnTo>
                    <a:lnTo>
                      <a:pt x="72" y="208"/>
                    </a:lnTo>
                    <a:lnTo>
                      <a:pt x="48" y="200"/>
                    </a:lnTo>
                    <a:lnTo>
                      <a:pt x="32" y="192"/>
                    </a:lnTo>
                    <a:lnTo>
                      <a:pt x="16" y="176"/>
                    </a:lnTo>
                    <a:lnTo>
                      <a:pt x="8" y="160"/>
                    </a:lnTo>
                    <a:lnTo>
                      <a:pt x="0" y="152"/>
                    </a:lnTo>
                    <a:lnTo>
                      <a:pt x="0" y="136"/>
                    </a:lnTo>
                    <a:lnTo>
                      <a:pt x="0" y="120"/>
                    </a:lnTo>
                    <a:lnTo>
                      <a:pt x="8" y="112"/>
                    </a:lnTo>
                    <a:lnTo>
                      <a:pt x="16" y="96"/>
                    </a:lnTo>
                    <a:lnTo>
                      <a:pt x="32" y="80"/>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95" name="Freeform 93"/>
              <p:cNvSpPr>
                <a:spLocks/>
              </p:cNvSpPr>
              <p:nvPr/>
            </p:nvSpPr>
            <p:spPr bwMode="auto">
              <a:xfrm>
                <a:off x="5530465" y="1871860"/>
                <a:ext cx="375746" cy="94875"/>
              </a:xfrm>
              <a:custGeom>
                <a:avLst/>
                <a:gdLst>
                  <a:gd name="T0" fmla="*/ 0 w 816"/>
                  <a:gd name="T1" fmla="*/ 0 h 200"/>
                  <a:gd name="T2" fmla="*/ 0 w 816"/>
                  <a:gd name="T3" fmla="*/ 2 h 200"/>
                  <a:gd name="T4" fmla="*/ 1 w 816"/>
                  <a:gd name="T5" fmla="*/ 2 h 200"/>
                  <a:gd name="T6" fmla="*/ 1 w 816"/>
                  <a:gd name="T7" fmla="*/ 3 h 200"/>
                  <a:gd name="T8" fmla="*/ 2 w 816"/>
                  <a:gd name="T9" fmla="*/ 4 h 200"/>
                  <a:gd name="T10" fmla="*/ 3 w 816"/>
                  <a:gd name="T11" fmla="*/ 4 h 200"/>
                  <a:gd name="T12" fmla="*/ 5 w 816"/>
                  <a:gd name="T13" fmla="*/ 4 h 200"/>
                  <a:gd name="T14" fmla="*/ 6 w 816"/>
                  <a:gd name="T15" fmla="*/ 5 h 200"/>
                  <a:gd name="T16" fmla="*/ 7 w 816"/>
                  <a:gd name="T17" fmla="*/ 5 h 200"/>
                  <a:gd name="T18" fmla="*/ 9 w 816"/>
                  <a:gd name="T19" fmla="*/ 5 h 200"/>
                  <a:gd name="T20" fmla="*/ 10 w 816"/>
                  <a:gd name="T21" fmla="*/ 5 h 200"/>
                  <a:gd name="T22" fmla="*/ 11 w 816"/>
                  <a:gd name="T23" fmla="*/ 5 h 200"/>
                  <a:gd name="T24" fmla="*/ 12 w 816"/>
                  <a:gd name="T25" fmla="*/ 5 h 200"/>
                  <a:gd name="T26" fmla="*/ 13 w 816"/>
                  <a:gd name="T27" fmla="*/ 5 h 200"/>
                  <a:gd name="T28" fmla="*/ 15 w 816"/>
                  <a:gd name="T29" fmla="*/ 5 h 200"/>
                  <a:gd name="T30" fmla="*/ 15 w 816"/>
                  <a:gd name="T31" fmla="*/ 4 h 200"/>
                  <a:gd name="T32" fmla="*/ 16 w 816"/>
                  <a:gd name="T33" fmla="*/ 4 h 200"/>
                  <a:gd name="T34" fmla="*/ 17 w 816"/>
                  <a:gd name="T35" fmla="*/ 4 h 200"/>
                  <a:gd name="T36" fmla="*/ 18 w 816"/>
                  <a:gd name="T37" fmla="*/ 3 h 200"/>
                  <a:gd name="T38" fmla="*/ 19 w 816"/>
                  <a:gd name="T39" fmla="*/ 2 h 200"/>
                  <a:gd name="T40" fmla="*/ 19 w 816"/>
                  <a:gd name="T41" fmla="*/ 2 h 200"/>
                  <a:gd name="T42" fmla="*/ 19 w 816"/>
                  <a:gd name="T43" fmla="*/ 0 h 200"/>
                  <a:gd name="T44" fmla="*/ 19 w 816"/>
                  <a:gd name="T45" fmla="*/ 1 h 200"/>
                  <a:gd name="T46" fmla="*/ 19 w 816"/>
                  <a:gd name="T47" fmla="*/ 1 h 200"/>
                  <a:gd name="T48" fmla="*/ 18 w 816"/>
                  <a:gd name="T49" fmla="*/ 2 h 200"/>
                  <a:gd name="T50" fmla="*/ 17 w 816"/>
                  <a:gd name="T51" fmla="*/ 2 h 200"/>
                  <a:gd name="T52" fmla="*/ 16 w 816"/>
                  <a:gd name="T53" fmla="*/ 2 h 200"/>
                  <a:gd name="T54" fmla="*/ 15 w 816"/>
                  <a:gd name="T55" fmla="*/ 2 h 200"/>
                  <a:gd name="T56" fmla="*/ 15 w 816"/>
                  <a:gd name="T57" fmla="*/ 3 h 200"/>
                  <a:gd name="T58" fmla="*/ 13 w 816"/>
                  <a:gd name="T59" fmla="*/ 3 h 200"/>
                  <a:gd name="T60" fmla="*/ 12 w 816"/>
                  <a:gd name="T61" fmla="*/ 3 h 200"/>
                  <a:gd name="T62" fmla="*/ 11 w 816"/>
                  <a:gd name="T63" fmla="*/ 3 h 200"/>
                  <a:gd name="T64" fmla="*/ 9 w 816"/>
                  <a:gd name="T65" fmla="*/ 3 h 200"/>
                  <a:gd name="T66" fmla="*/ 8 w 816"/>
                  <a:gd name="T67" fmla="*/ 3 h 200"/>
                  <a:gd name="T68" fmla="*/ 7 w 816"/>
                  <a:gd name="T69" fmla="*/ 3 h 200"/>
                  <a:gd name="T70" fmla="*/ 5 w 816"/>
                  <a:gd name="T71" fmla="*/ 3 h 200"/>
                  <a:gd name="T72" fmla="*/ 5 w 816"/>
                  <a:gd name="T73" fmla="*/ 2 h 200"/>
                  <a:gd name="T74" fmla="*/ 4 w 816"/>
                  <a:gd name="T75" fmla="*/ 2 h 200"/>
                  <a:gd name="T76" fmla="*/ 2 w 816"/>
                  <a:gd name="T77" fmla="*/ 2 h 200"/>
                  <a:gd name="T78" fmla="*/ 2 w 816"/>
                  <a:gd name="T79" fmla="*/ 2 h 200"/>
                  <a:gd name="T80" fmla="*/ 1 w 816"/>
                  <a:gd name="T81" fmla="*/ 1 h 200"/>
                  <a:gd name="T82" fmla="*/ 1 w 816"/>
                  <a:gd name="T83" fmla="*/ 1 h 200"/>
                  <a:gd name="T84" fmla="*/ 0 w 816"/>
                  <a:gd name="T85" fmla="*/ 0 h 2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200"/>
                  <a:gd name="T131" fmla="*/ 816 w 816"/>
                  <a:gd name="T132" fmla="*/ 200 h 2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200">
                    <a:moveTo>
                      <a:pt x="0" y="0"/>
                    </a:moveTo>
                    <a:lnTo>
                      <a:pt x="0" y="72"/>
                    </a:lnTo>
                    <a:lnTo>
                      <a:pt x="16" y="104"/>
                    </a:lnTo>
                    <a:lnTo>
                      <a:pt x="40" y="128"/>
                    </a:lnTo>
                    <a:lnTo>
                      <a:pt x="80" y="144"/>
                    </a:lnTo>
                    <a:lnTo>
                      <a:pt x="128" y="160"/>
                    </a:lnTo>
                    <a:lnTo>
                      <a:pt x="184" y="176"/>
                    </a:lnTo>
                    <a:lnTo>
                      <a:pt x="248" y="192"/>
                    </a:lnTo>
                    <a:lnTo>
                      <a:pt x="304" y="192"/>
                    </a:lnTo>
                    <a:lnTo>
                      <a:pt x="368" y="200"/>
                    </a:lnTo>
                    <a:lnTo>
                      <a:pt x="424" y="200"/>
                    </a:lnTo>
                    <a:lnTo>
                      <a:pt x="480" y="200"/>
                    </a:lnTo>
                    <a:lnTo>
                      <a:pt x="528" y="192"/>
                    </a:lnTo>
                    <a:lnTo>
                      <a:pt x="576" y="184"/>
                    </a:lnTo>
                    <a:lnTo>
                      <a:pt x="616" y="184"/>
                    </a:lnTo>
                    <a:lnTo>
                      <a:pt x="656" y="176"/>
                    </a:lnTo>
                    <a:lnTo>
                      <a:pt x="696" y="160"/>
                    </a:lnTo>
                    <a:lnTo>
                      <a:pt x="736" y="144"/>
                    </a:lnTo>
                    <a:lnTo>
                      <a:pt x="768" y="128"/>
                    </a:lnTo>
                    <a:lnTo>
                      <a:pt x="800" y="104"/>
                    </a:lnTo>
                    <a:lnTo>
                      <a:pt x="816" y="72"/>
                    </a:lnTo>
                    <a:lnTo>
                      <a:pt x="816" y="0"/>
                    </a:lnTo>
                    <a:lnTo>
                      <a:pt x="808" y="16"/>
                    </a:lnTo>
                    <a:lnTo>
                      <a:pt x="792" y="40"/>
                    </a:lnTo>
                    <a:lnTo>
                      <a:pt x="760" y="64"/>
                    </a:lnTo>
                    <a:lnTo>
                      <a:pt x="728" y="80"/>
                    </a:lnTo>
                    <a:lnTo>
                      <a:pt x="680" y="96"/>
                    </a:lnTo>
                    <a:lnTo>
                      <a:pt x="648" y="104"/>
                    </a:lnTo>
                    <a:lnTo>
                      <a:pt x="608" y="112"/>
                    </a:lnTo>
                    <a:lnTo>
                      <a:pt x="560" y="120"/>
                    </a:lnTo>
                    <a:lnTo>
                      <a:pt x="496" y="128"/>
                    </a:lnTo>
                    <a:lnTo>
                      <a:pt x="456" y="128"/>
                    </a:lnTo>
                    <a:lnTo>
                      <a:pt x="408" y="128"/>
                    </a:lnTo>
                    <a:lnTo>
                      <a:pt x="352" y="128"/>
                    </a:lnTo>
                    <a:lnTo>
                      <a:pt x="296" y="120"/>
                    </a:lnTo>
                    <a:lnTo>
                      <a:pt x="240" y="120"/>
                    </a:lnTo>
                    <a:lnTo>
                      <a:pt x="184" y="104"/>
                    </a:lnTo>
                    <a:lnTo>
                      <a:pt x="144" y="96"/>
                    </a:lnTo>
                    <a:lnTo>
                      <a:pt x="104" y="88"/>
                    </a:lnTo>
                    <a:lnTo>
                      <a:pt x="72" y="72"/>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96" name="Oval 94"/>
              <p:cNvSpPr>
                <a:spLocks noChangeArrowheads="1"/>
              </p:cNvSpPr>
              <p:nvPr/>
            </p:nvSpPr>
            <p:spPr bwMode="auto">
              <a:xfrm>
                <a:off x="6025158" y="2490573"/>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97" name="Freeform 95"/>
              <p:cNvSpPr>
                <a:spLocks/>
              </p:cNvSpPr>
              <p:nvPr/>
            </p:nvSpPr>
            <p:spPr bwMode="auto">
              <a:xfrm>
                <a:off x="6025158" y="2490573"/>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98" name="Freeform 96"/>
              <p:cNvSpPr>
                <a:spLocks/>
              </p:cNvSpPr>
              <p:nvPr/>
            </p:nvSpPr>
            <p:spPr bwMode="auto">
              <a:xfrm>
                <a:off x="6029097" y="2558688"/>
                <a:ext cx="376534" cy="94875"/>
              </a:xfrm>
              <a:custGeom>
                <a:avLst/>
                <a:gdLst>
                  <a:gd name="T0" fmla="*/ 0 w 816"/>
                  <a:gd name="T1" fmla="*/ 0 h 200"/>
                  <a:gd name="T2" fmla="*/ 0 w 816"/>
                  <a:gd name="T3" fmla="*/ 2 h 200"/>
                  <a:gd name="T4" fmla="*/ 1 w 816"/>
                  <a:gd name="T5" fmla="*/ 2 h 200"/>
                  <a:gd name="T6" fmla="*/ 1 w 816"/>
                  <a:gd name="T7" fmla="*/ 3 h 200"/>
                  <a:gd name="T8" fmla="*/ 2 w 816"/>
                  <a:gd name="T9" fmla="*/ 4 h 200"/>
                  <a:gd name="T10" fmla="*/ 3 w 816"/>
                  <a:gd name="T11" fmla="*/ 4 h 200"/>
                  <a:gd name="T12" fmla="*/ 5 w 816"/>
                  <a:gd name="T13" fmla="*/ 4 h 200"/>
                  <a:gd name="T14" fmla="*/ 6 w 816"/>
                  <a:gd name="T15" fmla="*/ 5 h 200"/>
                  <a:gd name="T16" fmla="*/ 7 w 816"/>
                  <a:gd name="T17" fmla="*/ 5 h 200"/>
                  <a:gd name="T18" fmla="*/ 9 w 816"/>
                  <a:gd name="T19" fmla="*/ 5 h 200"/>
                  <a:gd name="T20" fmla="*/ 10 w 816"/>
                  <a:gd name="T21" fmla="*/ 5 h 200"/>
                  <a:gd name="T22" fmla="*/ 11 w 816"/>
                  <a:gd name="T23" fmla="*/ 5 h 200"/>
                  <a:gd name="T24" fmla="*/ 12 w 816"/>
                  <a:gd name="T25" fmla="*/ 5 h 200"/>
                  <a:gd name="T26" fmla="*/ 13 w 816"/>
                  <a:gd name="T27" fmla="*/ 5 h 200"/>
                  <a:gd name="T28" fmla="*/ 15 w 816"/>
                  <a:gd name="T29" fmla="*/ 4 h 200"/>
                  <a:gd name="T30" fmla="*/ 15 w 816"/>
                  <a:gd name="T31" fmla="*/ 4 h 200"/>
                  <a:gd name="T32" fmla="*/ 16 w 816"/>
                  <a:gd name="T33" fmla="*/ 4 h 200"/>
                  <a:gd name="T34" fmla="*/ 18 w 816"/>
                  <a:gd name="T35" fmla="*/ 4 h 200"/>
                  <a:gd name="T36" fmla="*/ 18 w 816"/>
                  <a:gd name="T37" fmla="*/ 3 h 200"/>
                  <a:gd name="T38" fmla="*/ 19 w 816"/>
                  <a:gd name="T39" fmla="*/ 2 h 200"/>
                  <a:gd name="T40" fmla="*/ 19 w 816"/>
                  <a:gd name="T41" fmla="*/ 2 h 200"/>
                  <a:gd name="T42" fmla="*/ 19 w 816"/>
                  <a:gd name="T43" fmla="*/ 0 h 200"/>
                  <a:gd name="T44" fmla="*/ 19 w 816"/>
                  <a:gd name="T45" fmla="*/ 1 h 200"/>
                  <a:gd name="T46" fmla="*/ 19 w 816"/>
                  <a:gd name="T47" fmla="*/ 1 h 200"/>
                  <a:gd name="T48" fmla="*/ 18 w 816"/>
                  <a:gd name="T49" fmla="*/ 1 h 200"/>
                  <a:gd name="T50" fmla="*/ 17 w 816"/>
                  <a:gd name="T51" fmla="*/ 2 h 200"/>
                  <a:gd name="T52" fmla="*/ 16 w 816"/>
                  <a:gd name="T53" fmla="*/ 2 h 200"/>
                  <a:gd name="T54" fmla="*/ 15 w 816"/>
                  <a:gd name="T55" fmla="*/ 2 h 200"/>
                  <a:gd name="T56" fmla="*/ 15 w 816"/>
                  <a:gd name="T57" fmla="*/ 3 h 200"/>
                  <a:gd name="T58" fmla="*/ 13 w 816"/>
                  <a:gd name="T59" fmla="*/ 3 h 200"/>
                  <a:gd name="T60" fmla="*/ 12 w 816"/>
                  <a:gd name="T61" fmla="*/ 3 h 200"/>
                  <a:gd name="T62" fmla="*/ 11 w 816"/>
                  <a:gd name="T63" fmla="*/ 3 h 200"/>
                  <a:gd name="T64" fmla="*/ 9 w 816"/>
                  <a:gd name="T65" fmla="*/ 3 h 200"/>
                  <a:gd name="T66" fmla="*/ 9 w 816"/>
                  <a:gd name="T67" fmla="*/ 3 h 200"/>
                  <a:gd name="T68" fmla="*/ 7 w 816"/>
                  <a:gd name="T69" fmla="*/ 3 h 200"/>
                  <a:gd name="T70" fmla="*/ 6 w 816"/>
                  <a:gd name="T71" fmla="*/ 3 h 200"/>
                  <a:gd name="T72" fmla="*/ 5 w 816"/>
                  <a:gd name="T73" fmla="*/ 2 h 200"/>
                  <a:gd name="T74" fmla="*/ 4 w 816"/>
                  <a:gd name="T75" fmla="*/ 2 h 200"/>
                  <a:gd name="T76" fmla="*/ 2 w 816"/>
                  <a:gd name="T77" fmla="*/ 2 h 200"/>
                  <a:gd name="T78" fmla="*/ 2 w 816"/>
                  <a:gd name="T79" fmla="*/ 2 h 200"/>
                  <a:gd name="T80" fmla="*/ 1 w 816"/>
                  <a:gd name="T81" fmla="*/ 1 h 200"/>
                  <a:gd name="T82" fmla="*/ 1 w 816"/>
                  <a:gd name="T83" fmla="*/ 1 h 200"/>
                  <a:gd name="T84" fmla="*/ 0 w 816"/>
                  <a:gd name="T85" fmla="*/ 0 h 2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200"/>
                  <a:gd name="T131" fmla="*/ 816 w 816"/>
                  <a:gd name="T132" fmla="*/ 200 h 2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200">
                    <a:moveTo>
                      <a:pt x="0" y="0"/>
                    </a:moveTo>
                    <a:lnTo>
                      <a:pt x="0" y="72"/>
                    </a:lnTo>
                    <a:lnTo>
                      <a:pt x="16" y="104"/>
                    </a:lnTo>
                    <a:lnTo>
                      <a:pt x="40" y="120"/>
                    </a:lnTo>
                    <a:lnTo>
                      <a:pt x="80" y="144"/>
                    </a:lnTo>
                    <a:lnTo>
                      <a:pt x="128" y="160"/>
                    </a:lnTo>
                    <a:lnTo>
                      <a:pt x="184" y="176"/>
                    </a:lnTo>
                    <a:lnTo>
                      <a:pt x="248" y="184"/>
                    </a:lnTo>
                    <a:lnTo>
                      <a:pt x="304" y="192"/>
                    </a:lnTo>
                    <a:lnTo>
                      <a:pt x="368" y="192"/>
                    </a:lnTo>
                    <a:lnTo>
                      <a:pt x="424" y="200"/>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12"/>
                    </a:lnTo>
                    <a:lnTo>
                      <a:pt x="560" y="112"/>
                    </a:lnTo>
                    <a:lnTo>
                      <a:pt x="496" y="120"/>
                    </a:lnTo>
                    <a:lnTo>
                      <a:pt x="456" y="128"/>
                    </a:lnTo>
                    <a:lnTo>
                      <a:pt x="408" y="128"/>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99" name="Oval 97"/>
              <p:cNvSpPr>
                <a:spLocks noChangeArrowheads="1"/>
              </p:cNvSpPr>
              <p:nvPr/>
            </p:nvSpPr>
            <p:spPr bwMode="auto">
              <a:xfrm>
                <a:off x="6025158" y="2455704"/>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00" name="Freeform 98"/>
              <p:cNvSpPr>
                <a:spLocks/>
              </p:cNvSpPr>
              <p:nvPr/>
            </p:nvSpPr>
            <p:spPr bwMode="auto">
              <a:xfrm>
                <a:off x="6025158" y="2455704"/>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01" name="Freeform 99"/>
              <p:cNvSpPr>
                <a:spLocks/>
              </p:cNvSpPr>
              <p:nvPr/>
            </p:nvSpPr>
            <p:spPr bwMode="auto">
              <a:xfrm>
                <a:off x="6029097" y="2524630"/>
                <a:ext cx="376534" cy="94875"/>
              </a:xfrm>
              <a:custGeom>
                <a:avLst/>
                <a:gdLst>
                  <a:gd name="T0" fmla="*/ 0 w 816"/>
                  <a:gd name="T1" fmla="*/ 0 h 200"/>
                  <a:gd name="T2" fmla="*/ 0 w 816"/>
                  <a:gd name="T3" fmla="*/ 2 h 200"/>
                  <a:gd name="T4" fmla="*/ 1 w 816"/>
                  <a:gd name="T5" fmla="*/ 2 h 200"/>
                  <a:gd name="T6" fmla="*/ 1 w 816"/>
                  <a:gd name="T7" fmla="*/ 3 h 200"/>
                  <a:gd name="T8" fmla="*/ 2 w 816"/>
                  <a:gd name="T9" fmla="*/ 4 h 200"/>
                  <a:gd name="T10" fmla="*/ 3 w 816"/>
                  <a:gd name="T11" fmla="*/ 4 h 200"/>
                  <a:gd name="T12" fmla="*/ 5 w 816"/>
                  <a:gd name="T13" fmla="*/ 4 h 200"/>
                  <a:gd name="T14" fmla="*/ 6 w 816"/>
                  <a:gd name="T15" fmla="*/ 5 h 200"/>
                  <a:gd name="T16" fmla="*/ 7 w 816"/>
                  <a:gd name="T17" fmla="*/ 5 h 200"/>
                  <a:gd name="T18" fmla="*/ 9 w 816"/>
                  <a:gd name="T19" fmla="*/ 5 h 200"/>
                  <a:gd name="T20" fmla="*/ 10 w 816"/>
                  <a:gd name="T21" fmla="*/ 5 h 200"/>
                  <a:gd name="T22" fmla="*/ 11 w 816"/>
                  <a:gd name="T23" fmla="*/ 5 h 200"/>
                  <a:gd name="T24" fmla="*/ 12 w 816"/>
                  <a:gd name="T25" fmla="*/ 5 h 200"/>
                  <a:gd name="T26" fmla="*/ 13 w 816"/>
                  <a:gd name="T27" fmla="*/ 5 h 200"/>
                  <a:gd name="T28" fmla="*/ 15 w 816"/>
                  <a:gd name="T29" fmla="*/ 4 h 200"/>
                  <a:gd name="T30" fmla="*/ 15 w 816"/>
                  <a:gd name="T31" fmla="*/ 4 h 200"/>
                  <a:gd name="T32" fmla="*/ 16 w 816"/>
                  <a:gd name="T33" fmla="*/ 4 h 200"/>
                  <a:gd name="T34" fmla="*/ 18 w 816"/>
                  <a:gd name="T35" fmla="*/ 4 h 200"/>
                  <a:gd name="T36" fmla="*/ 18 w 816"/>
                  <a:gd name="T37" fmla="*/ 3 h 200"/>
                  <a:gd name="T38" fmla="*/ 19 w 816"/>
                  <a:gd name="T39" fmla="*/ 2 h 200"/>
                  <a:gd name="T40" fmla="*/ 19 w 816"/>
                  <a:gd name="T41" fmla="*/ 2 h 200"/>
                  <a:gd name="T42" fmla="*/ 19 w 816"/>
                  <a:gd name="T43" fmla="*/ 0 h 200"/>
                  <a:gd name="T44" fmla="*/ 19 w 816"/>
                  <a:gd name="T45" fmla="*/ 1 h 200"/>
                  <a:gd name="T46" fmla="*/ 19 w 816"/>
                  <a:gd name="T47" fmla="*/ 1 h 200"/>
                  <a:gd name="T48" fmla="*/ 18 w 816"/>
                  <a:gd name="T49" fmla="*/ 1 h 200"/>
                  <a:gd name="T50" fmla="*/ 17 w 816"/>
                  <a:gd name="T51" fmla="*/ 2 h 200"/>
                  <a:gd name="T52" fmla="*/ 16 w 816"/>
                  <a:gd name="T53" fmla="*/ 2 h 200"/>
                  <a:gd name="T54" fmla="*/ 15 w 816"/>
                  <a:gd name="T55" fmla="*/ 2 h 200"/>
                  <a:gd name="T56" fmla="*/ 15 w 816"/>
                  <a:gd name="T57" fmla="*/ 3 h 200"/>
                  <a:gd name="T58" fmla="*/ 13 w 816"/>
                  <a:gd name="T59" fmla="*/ 3 h 200"/>
                  <a:gd name="T60" fmla="*/ 12 w 816"/>
                  <a:gd name="T61" fmla="*/ 3 h 200"/>
                  <a:gd name="T62" fmla="*/ 11 w 816"/>
                  <a:gd name="T63" fmla="*/ 3 h 200"/>
                  <a:gd name="T64" fmla="*/ 9 w 816"/>
                  <a:gd name="T65" fmla="*/ 3 h 200"/>
                  <a:gd name="T66" fmla="*/ 9 w 816"/>
                  <a:gd name="T67" fmla="*/ 3 h 200"/>
                  <a:gd name="T68" fmla="*/ 7 w 816"/>
                  <a:gd name="T69" fmla="*/ 3 h 200"/>
                  <a:gd name="T70" fmla="*/ 6 w 816"/>
                  <a:gd name="T71" fmla="*/ 3 h 200"/>
                  <a:gd name="T72" fmla="*/ 5 w 816"/>
                  <a:gd name="T73" fmla="*/ 2 h 200"/>
                  <a:gd name="T74" fmla="*/ 4 w 816"/>
                  <a:gd name="T75" fmla="*/ 2 h 200"/>
                  <a:gd name="T76" fmla="*/ 2 w 816"/>
                  <a:gd name="T77" fmla="*/ 2 h 200"/>
                  <a:gd name="T78" fmla="*/ 2 w 816"/>
                  <a:gd name="T79" fmla="*/ 2 h 200"/>
                  <a:gd name="T80" fmla="*/ 1 w 816"/>
                  <a:gd name="T81" fmla="*/ 1 h 200"/>
                  <a:gd name="T82" fmla="*/ 1 w 816"/>
                  <a:gd name="T83" fmla="*/ 1 h 200"/>
                  <a:gd name="T84" fmla="*/ 0 w 816"/>
                  <a:gd name="T85" fmla="*/ 0 h 2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200"/>
                  <a:gd name="T131" fmla="*/ 816 w 816"/>
                  <a:gd name="T132" fmla="*/ 200 h 2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200">
                    <a:moveTo>
                      <a:pt x="0" y="0"/>
                    </a:moveTo>
                    <a:lnTo>
                      <a:pt x="0" y="72"/>
                    </a:lnTo>
                    <a:lnTo>
                      <a:pt x="16" y="104"/>
                    </a:lnTo>
                    <a:lnTo>
                      <a:pt x="40" y="120"/>
                    </a:lnTo>
                    <a:lnTo>
                      <a:pt x="80" y="144"/>
                    </a:lnTo>
                    <a:lnTo>
                      <a:pt x="128" y="160"/>
                    </a:lnTo>
                    <a:lnTo>
                      <a:pt x="184" y="176"/>
                    </a:lnTo>
                    <a:lnTo>
                      <a:pt x="248" y="184"/>
                    </a:lnTo>
                    <a:lnTo>
                      <a:pt x="304" y="192"/>
                    </a:lnTo>
                    <a:lnTo>
                      <a:pt x="368" y="192"/>
                    </a:lnTo>
                    <a:lnTo>
                      <a:pt x="424" y="200"/>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12"/>
                    </a:lnTo>
                    <a:lnTo>
                      <a:pt x="560" y="112"/>
                    </a:lnTo>
                    <a:lnTo>
                      <a:pt x="496" y="120"/>
                    </a:lnTo>
                    <a:lnTo>
                      <a:pt x="456" y="128"/>
                    </a:lnTo>
                    <a:lnTo>
                      <a:pt x="408" y="128"/>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02" name="Oval 100"/>
              <p:cNvSpPr>
                <a:spLocks noChangeArrowheads="1"/>
              </p:cNvSpPr>
              <p:nvPr/>
            </p:nvSpPr>
            <p:spPr bwMode="auto">
              <a:xfrm>
                <a:off x="6051153" y="2418403"/>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03" name="Freeform 101"/>
              <p:cNvSpPr>
                <a:spLocks/>
              </p:cNvSpPr>
              <p:nvPr/>
            </p:nvSpPr>
            <p:spPr bwMode="auto">
              <a:xfrm>
                <a:off x="6051153" y="2418403"/>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04" name="Freeform 102"/>
              <p:cNvSpPr>
                <a:spLocks/>
              </p:cNvSpPr>
              <p:nvPr/>
            </p:nvSpPr>
            <p:spPr bwMode="auto">
              <a:xfrm>
                <a:off x="6055092" y="2486518"/>
                <a:ext cx="376534"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4 h 192"/>
                  <a:gd name="T28" fmla="*/ 15 w 816"/>
                  <a:gd name="T29" fmla="*/ 4 h 192"/>
                  <a:gd name="T30" fmla="*/ 15 w 816"/>
                  <a:gd name="T31" fmla="*/ 4 h 192"/>
                  <a:gd name="T32" fmla="*/ 16 w 816"/>
                  <a:gd name="T33" fmla="*/ 4 h 192"/>
                  <a:gd name="T34" fmla="*/ 18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72"/>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04"/>
                    </a:lnTo>
                    <a:lnTo>
                      <a:pt x="560" y="112"/>
                    </a:lnTo>
                    <a:lnTo>
                      <a:pt x="496" y="120"/>
                    </a:lnTo>
                    <a:lnTo>
                      <a:pt x="456" y="128"/>
                    </a:lnTo>
                    <a:lnTo>
                      <a:pt x="408" y="120"/>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05" name="Oval 103"/>
              <p:cNvSpPr>
                <a:spLocks noChangeArrowheads="1"/>
              </p:cNvSpPr>
              <p:nvPr/>
            </p:nvSpPr>
            <p:spPr bwMode="auto">
              <a:xfrm>
                <a:off x="6025158" y="2383535"/>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06" name="Freeform 104"/>
              <p:cNvSpPr>
                <a:spLocks/>
              </p:cNvSpPr>
              <p:nvPr/>
            </p:nvSpPr>
            <p:spPr bwMode="auto">
              <a:xfrm>
                <a:off x="6025158" y="2383535"/>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07" name="Freeform 105"/>
              <p:cNvSpPr>
                <a:spLocks/>
              </p:cNvSpPr>
              <p:nvPr/>
            </p:nvSpPr>
            <p:spPr bwMode="auto">
              <a:xfrm>
                <a:off x="6029097" y="2452460"/>
                <a:ext cx="376534"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4 h 192"/>
                  <a:gd name="T28" fmla="*/ 15 w 816"/>
                  <a:gd name="T29" fmla="*/ 4 h 192"/>
                  <a:gd name="T30" fmla="*/ 15 w 816"/>
                  <a:gd name="T31" fmla="*/ 4 h 192"/>
                  <a:gd name="T32" fmla="*/ 16 w 816"/>
                  <a:gd name="T33" fmla="*/ 4 h 192"/>
                  <a:gd name="T34" fmla="*/ 18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72"/>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04"/>
                    </a:lnTo>
                    <a:lnTo>
                      <a:pt x="560" y="112"/>
                    </a:lnTo>
                    <a:lnTo>
                      <a:pt x="496" y="120"/>
                    </a:lnTo>
                    <a:lnTo>
                      <a:pt x="456" y="128"/>
                    </a:lnTo>
                    <a:lnTo>
                      <a:pt x="408" y="120"/>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08" name="Oval 106"/>
              <p:cNvSpPr>
                <a:spLocks noChangeArrowheads="1"/>
              </p:cNvSpPr>
              <p:nvPr/>
            </p:nvSpPr>
            <p:spPr bwMode="auto">
              <a:xfrm>
                <a:off x="6062182" y="2349477"/>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09" name="Freeform 107"/>
              <p:cNvSpPr>
                <a:spLocks/>
              </p:cNvSpPr>
              <p:nvPr/>
            </p:nvSpPr>
            <p:spPr bwMode="auto">
              <a:xfrm>
                <a:off x="6062182" y="2349477"/>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10" name="Freeform 108"/>
              <p:cNvSpPr>
                <a:spLocks/>
              </p:cNvSpPr>
              <p:nvPr/>
            </p:nvSpPr>
            <p:spPr bwMode="auto">
              <a:xfrm>
                <a:off x="6066120" y="2418403"/>
                <a:ext cx="376534"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4 h 192"/>
                  <a:gd name="T28" fmla="*/ 15 w 816"/>
                  <a:gd name="T29" fmla="*/ 4 h 192"/>
                  <a:gd name="T30" fmla="*/ 15 w 816"/>
                  <a:gd name="T31" fmla="*/ 4 h 192"/>
                  <a:gd name="T32" fmla="*/ 16 w 816"/>
                  <a:gd name="T33" fmla="*/ 4 h 192"/>
                  <a:gd name="T34" fmla="*/ 18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72"/>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04"/>
                    </a:lnTo>
                    <a:lnTo>
                      <a:pt x="560" y="112"/>
                    </a:lnTo>
                    <a:lnTo>
                      <a:pt x="496" y="120"/>
                    </a:lnTo>
                    <a:lnTo>
                      <a:pt x="456" y="128"/>
                    </a:lnTo>
                    <a:lnTo>
                      <a:pt x="408" y="120"/>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11" name="Oval 109"/>
              <p:cNvSpPr>
                <a:spLocks noChangeArrowheads="1"/>
              </p:cNvSpPr>
              <p:nvPr/>
            </p:nvSpPr>
            <p:spPr bwMode="auto">
              <a:xfrm>
                <a:off x="6066120" y="2315419"/>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12" name="Freeform 110"/>
              <p:cNvSpPr>
                <a:spLocks/>
              </p:cNvSpPr>
              <p:nvPr/>
            </p:nvSpPr>
            <p:spPr bwMode="auto">
              <a:xfrm>
                <a:off x="6066120" y="2315419"/>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13" name="Freeform 111"/>
              <p:cNvSpPr>
                <a:spLocks/>
              </p:cNvSpPr>
              <p:nvPr/>
            </p:nvSpPr>
            <p:spPr bwMode="auto">
              <a:xfrm>
                <a:off x="6070059" y="2383535"/>
                <a:ext cx="375746" cy="91631"/>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5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5 h 192"/>
                  <a:gd name="T28" fmla="*/ 15 w 816"/>
                  <a:gd name="T29" fmla="*/ 4 h 192"/>
                  <a:gd name="T30" fmla="*/ 15 w 816"/>
                  <a:gd name="T31" fmla="*/ 4 h 192"/>
                  <a:gd name="T32" fmla="*/ 16 w 816"/>
                  <a:gd name="T33" fmla="*/ 4 h 192"/>
                  <a:gd name="T34" fmla="*/ 17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8 w 816"/>
                  <a:gd name="T67" fmla="*/ 3 h 192"/>
                  <a:gd name="T68" fmla="*/ 7 w 816"/>
                  <a:gd name="T69" fmla="*/ 3 h 192"/>
                  <a:gd name="T70" fmla="*/ 5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72"/>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04"/>
                    </a:lnTo>
                    <a:lnTo>
                      <a:pt x="560" y="112"/>
                    </a:lnTo>
                    <a:lnTo>
                      <a:pt x="496" y="120"/>
                    </a:lnTo>
                    <a:lnTo>
                      <a:pt x="456" y="128"/>
                    </a:lnTo>
                    <a:lnTo>
                      <a:pt x="408" y="120"/>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14" name="Oval 112"/>
              <p:cNvSpPr>
                <a:spLocks noChangeArrowheads="1"/>
              </p:cNvSpPr>
              <p:nvPr/>
            </p:nvSpPr>
            <p:spPr bwMode="auto">
              <a:xfrm>
                <a:off x="6066120" y="2281362"/>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15" name="Freeform 113"/>
              <p:cNvSpPr>
                <a:spLocks/>
              </p:cNvSpPr>
              <p:nvPr/>
            </p:nvSpPr>
            <p:spPr bwMode="auto">
              <a:xfrm>
                <a:off x="6066120" y="2281362"/>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16" name="Freeform 114"/>
              <p:cNvSpPr>
                <a:spLocks/>
              </p:cNvSpPr>
              <p:nvPr/>
            </p:nvSpPr>
            <p:spPr bwMode="auto">
              <a:xfrm>
                <a:off x="6070059" y="2349477"/>
                <a:ext cx="375746" cy="91631"/>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5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5 h 192"/>
                  <a:gd name="T28" fmla="*/ 15 w 816"/>
                  <a:gd name="T29" fmla="*/ 4 h 192"/>
                  <a:gd name="T30" fmla="*/ 15 w 816"/>
                  <a:gd name="T31" fmla="*/ 4 h 192"/>
                  <a:gd name="T32" fmla="*/ 16 w 816"/>
                  <a:gd name="T33" fmla="*/ 4 h 192"/>
                  <a:gd name="T34" fmla="*/ 17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8 w 816"/>
                  <a:gd name="T67" fmla="*/ 3 h 192"/>
                  <a:gd name="T68" fmla="*/ 7 w 816"/>
                  <a:gd name="T69" fmla="*/ 3 h 192"/>
                  <a:gd name="T70" fmla="*/ 5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72"/>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04"/>
                    </a:lnTo>
                    <a:lnTo>
                      <a:pt x="560" y="112"/>
                    </a:lnTo>
                    <a:lnTo>
                      <a:pt x="496" y="120"/>
                    </a:lnTo>
                    <a:lnTo>
                      <a:pt x="456" y="128"/>
                    </a:lnTo>
                    <a:lnTo>
                      <a:pt x="408" y="120"/>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17" name="Oval 115"/>
              <p:cNvSpPr>
                <a:spLocks noChangeArrowheads="1"/>
              </p:cNvSpPr>
              <p:nvPr/>
            </p:nvSpPr>
            <p:spPr bwMode="auto">
              <a:xfrm>
                <a:off x="6033036" y="2216490"/>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18" name="Freeform 116"/>
              <p:cNvSpPr>
                <a:spLocks/>
              </p:cNvSpPr>
              <p:nvPr/>
            </p:nvSpPr>
            <p:spPr bwMode="auto">
              <a:xfrm>
                <a:off x="6033036" y="2216490"/>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19" name="Freeform 117"/>
              <p:cNvSpPr>
                <a:spLocks/>
              </p:cNvSpPr>
              <p:nvPr/>
            </p:nvSpPr>
            <p:spPr bwMode="auto">
              <a:xfrm>
                <a:off x="6036187" y="2285416"/>
                <a:ext cx="376534" cy="94875"/>
              </a:xfrm>
              <a:custGeom>
                <a:avLst/>
                <a:gdLst>
                  <a:gd name="T0" fmla="*/ 0 w 816"/>
                  <a:gd name="T1" fmla="*/ 0 h 200"/>
                  <a:gd name="T2" fmla="*/ 0 w 816"/>
                  <a:gd name="T3" fmla="*/ 2 h 200"/>
                  <a:gd name="T4" fmla="*/ 1 w 816"/>
                  <a:gd name="T5" fmla="*/ 2 h 200"/>
                  <a:gd name="T6" fmla="*/ 1 w 816"/>
                  <a:gd name="T7" fmla="*/ 3 h 200"/>
                  <a:gd name="T8" fmla="*/ 2 w 816"/>
                  <a:gd name="T9" fmla="*/ 4 h 200"/>
                  <a:gd name="T10" fmla="*/ 3 w 816"/>
                  <a:gd name="T11" fmla="*/ 4 h 200"/>
                  <a:gd name="T12" fmla="*/ 5 w 816"/>
                  <a:gd name="T13" fmla="*/ 4 h 200"/>
                  <a:gd name="T14" fmla="*/ 6 w 816"/>
                  <a:gd name="T15" fmla="*/ 5 h 200"/>
                  <a:gd name="T16" fmla="*/ 7 w 816"/>
                  <a:gd name="T17" fmla="*/ 5 h 200"/>
                  <a:gd name="T18" fmla="*/ 9 w 816"/>
                  <a:gd name="T19" fmla="*/ 5 h 200"/>
                  <a:gd name="T20" fmla="*/ 10 w 816"/>
                  <a:gd name="T21" fmla="*/ 5 h 200"/>
                  <a:gd name="T22" fmla="*/ 11 w 816"/>
                  <a:gd name="T23" fmla="*/ 5 h 200"/>
                  <a:gd name="T24" fmla="*/ 12 w 816"/>
                  <a:gd name="T25" fmla="*/ 5 h 200"/>
                  <a:gd name="T26" fmla="*/ 13 w 816"/>
                  <a:gd name="T27" fmla="*/ 5 h 200"/>
                  <a:gd name="T28" fmla="*/ 15 w 816"/>
                  <a:gd name="T29" fmla="*/ 4 h 200"/>
                  <a:gd name="T30" fmla="*/ 15 w 816"/>
                  <a:gd name="T31" fmla="*/ 4 h 200"/>
                  <a:gd name="T32" fmla="*/ 16 w 816"/>
                  <a:gd name="T33" fmla="*/ 4 h 200"/>
                  <a:gd name="T34" fmla="*/ 18 w 816"/>
                  <a:gd name="T35" fmla="*/ 4 h 200"/>
                  <a:gd name="T36" fmla="*/ 18 w 816"/>
                  <a:gd name="T37" fmla="*/ 3 h 200"/>
                  <a:gd name="T38" fmla="*/ 19 w 816"/>
                  <a:gd name="T39" fmla="*/ 2 h 200"/>
                  <a:gd name="T40" fmla="*/ 19 w 816"/>
                  <a:gd name="T41" fmla="*/ 2 h 200"/>
                  <a:gd name="T42" fmla="*/ 19 w 816"/>
                  <a:gd name="T43" fmla="*/ 0 h 200"/>
                  <a:gd name="T44" fmla="*/ 19 w 816"/>
                  <a:gd name="T45" fmla="*/ 1 h 200"/>
                  <a:gd name="T46" fmla="*/ 19 w 816"/>
                  <a:gd name="T47" fmla="*/ 1 h 200"/>
                  <a:gd name="T48" fmla="*/ 18 w 816"/>
                  <a:gd name="T49" fmla="*/ 1 h 200"/>
                  <a:gd name="T50" fmla="*/ 17 w 816"/>
                  <a:gd name="T51" fmla="*/ 2 h 200"/>
                  <a:gd name="T52" fmla="*/ 16 w 816"/>
                  <a:gd name="T53" fmla="*/ 2 h 200"/>
                  <a:gd name="T54" fmla="*/ 15 w 816"/>
                  <a:gd name="T55" fmla="*/ 2 h 200"/>
                  <a:gd name="T56" fmla="*/ 15 w 816"/>
                  <a:gd name="T57" fmla="*/ 3 h 200"/>
                  <a:gd name="T58" fmla="*/ 13 w 816"/>
                  <a:gd name="T59" fmla="*/ 3 h 200"/>
                  <a:gd name="T60" fmla="*/ 12 w 816"/>
                  <a:gd name="T61" fmla="*/ 3 h 200"/>
                  <a:gd name="T62" fmla="*/ 11 w 816"/>
                  <a:gd name="T63" fmla="*/ 3 h 200"/>
                  <a:gd name="T64" fmla="*/ 9 w 816"/>
                  <a:gd name="T65" fmla="*/ 3 h 200"/>
                  <a:gd name="T66" fmla="*/ 9 w 816"/>
                  <a:gd name="T67" fmla="*/ 3 h 200"/>
                  <a:gd name="T68" fmla="*/ 7 w 816"/>
                  <a:gd name="T69" fmla="*/ 3 h 200"/>
                  <a:gd name="T70" fmla="*/ 6 w 816"/>
                  <a:gd name="T71" fmla="*/ 3 h 200"/>
                  <a:gd name="T72" fmla="*/ 5 w 816"/>
                  <a:gd name="T73" fmla="*/ 2 h 200"/>
                  <a:gd name="T74" fmla="*/ 4 w 816"/>
                  <a:gd name="T75" fmla="*/ 2 h 200"/>
                  <a:gd name="T76" fmla="*/ 2 w 816"/>
                  <a:gd name="T77" fmla="*/ 2 h 200"/>
                  <a:gd name="T78" fmla="*/ 2 w 816"/>
                  <a:gd name="T79" fmla="*/ 2 h 200"/>
                  <a:gd name="T80" fmla="*/ 1 w 816"/>
                  <a:gd name="T81" fmla="*/ 1 h 200"/>
                  <a:gd name="T82" fmla="*/ 1 w 816"/>
                  <a:gd name="T83" fmla="*/ 1 h 200"/>
                  <a:gd name="T84" fmla="*/ 0 w 816"/>
                  <a:gd name="T85" fmla="*/ 0 h 2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200"/>
                  <a:gd name="T131" fmla="*/ 816 w 816"/>
                  <a:gd name="T132" fmla="*/ 200 h 2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200">
                    <a:moveTo>
                      <a:pt x="0" y="0"/>
                    </a:moveTo>
                    <a:lnTo>
                      <a:pt x="0" y="72"/>
                    </a:lnTo>
                    <a:lnTo>
                      <a:pt x="16" y="104"/>
                    </a:lnTo>
                    <a:lnTo>
                      <a:pt x="40" y="120"/>
                    </a:lnTo>
                    <a:lnTo>
                      <a:pt x="80" y="144"/>
                    </a:lnTo>
                    <a:lnTo>
                      <a:pt x="128" y="160"/>
                    </a:lnTo>
                    <a:lnTo>
                      <a:pt x="184" y="176"/>
                    </a:lnTo>
                    <a:lnTo>
                      <a:pt x="248" y="184"/>
                    </a:lnTo>
                    <a:lnTo>
                      <a:pt x="304" y="192"/>
                    </a:lnTo>
                    <a:lnTo>
                      <a:pt x="368" y="192"/>
                    </a:lnTo>
                    <a:lnTo>
                      <a:pt x="424" y="200"/>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12"/>
                    </a:lnTo>
                    <a:lnTo>
                      <a:pt x="560" y="112"/>
                    </a:lnTo>
                    <a:lnTo>
                      <a:pt x="496" y="120"/>
                    </a:lnTo>
                    <a:lnTo>
                      <a:pt x="456" y="128"/>
                    </a:lnTo>
                    <a:lnTo>
                      <a:pt x="408" y="128"/>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20" name="Oval 118"/>
              <p:cNvSpPr>
                <a:spLocks noChangeArrowheads="1"/>
              </p:cNvSpPr>
              <p:nvPr/>
            </p:nvSpPr>
            <p:spPr bwMode="auto">
              <a:xfrm>
                <a:off x="6033036" y="2182433"/>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21" name="Freeform 119"/>
              <p:cNvSpPr>
                <a:spLocks/>
              </p:cNvSpPr>
              <p:nvPr/>
            </p:nvSpPr>
            <p:spPr bwMode="auto">
              <a:xfrm>
                <a:off x="6033036" y="2182433"/>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22" name="Freeform 120"/>
              <p:cNvSpPr>
                <a:spLocks/>
              </p:cNvSpPr>
              <p:nvPr/>
            </p:nvSpPr>
            <p:spPr bwMode="auto">
              <a:xfrm>
                <a:off x="6036187" y="2250548"/>
                <a:ext cx="376534" cy="95686"/>
              </a:xfrm>
              <a:custGeom>
                <a:avLst/>
                <a:gdLst>
                  <a:gd name="T0" fmla="*/ 0 w 816"/>
                  <a:gd name="T1" fmla="*/ 0 h 200"/>
                  <a:gd name="T2" fmla="*/ 0 w 816"/>
                  <a:gd name="T3" fmla="*/ 2 h 200"/>
                  <a:gd name="T4" fmla="*/ 1 w 816"/>
                  <a:gd name="T5" fmla="*/ 2 h 200"/>
                  <a:gd name="T6" fmla="*/ 1 w 816"/>
                  <a:gd name="T7" fmla="*/ 3 h 200"/>
                  <a:gd name="T8" fmla="*/ 2 w 816"/>
                  <a:gd name="T9" fmla="*/ 4 h 200"/>
                  <a:gd name="T10" fmla="*/ 3 w 816"/>
                  <a:gd name="T11" fmla="*/ 4 h 200"/>
                  <a:gd name="T12" fmla="*/ 5 w 816"/>
                  <a:gd name="T13" fmla="*/ 4 h 200"/>
                  <a:gd name="T14" fmla="*/ 6 w 816"/>
                  <a:gd name="T15" fmla="*/ 5 h 200"/>
                  <a:gd name="T16" fmla="*/ 7 w 816"/>
                  <a:gd name="T17" fmla="*/ 5 h 200"/>
                  <a:gd name="T18" fmla="*/ 9 w 816"/>
                  <a:gd name="T19" fmla="*/ 5 h 200"/>
                  <a:gd name="T20" fmla="*/ 10 w 816"/>
                  <a:gd name="T21" fmla="*/ 5 h 200"/>
                  <a:gd name="T22" fmla="*/ 11 w 816"/>
                  <a:gd name="T23" fmla="*/ 5 h 200"/>
                  <a:gd name="T24" fmla="*/ 12 w 816"/>
                  <a:gd name="T25" fmla="*/ 5 h 200"/>
                  <a:gd name="T26" fmla="*/ 13 w 816"/>
                  <a:gd name="T27" fmla="*/ 5 h 200"/>
                  <a:gd name="T28" fmla="*/ 15 w 816"/>
                  <a:gd name="T29" fmla="*/ 4 h 200"/>
                  <a:gd name="T30" fmla="*/ 15 w 816"/>
                  <a:gd name="T31" fmla="*/ 4 h 200"/>
                  <a:gd name="T32" fmla="*/ 16 w 816"/>
                  <a:gd name="T33" fmla="*/ 4 h 200"/>
                  <a:gd name="T34" fmla="*/ 18 w 816"/>
                  <a:gd name="T35" fmla="*/ 4 h 200"/>
                  <a:gd name="T36" fmla="*/ 18 w 816"/>
                  <a:gd name="T37" fmla="*/ 3 h 200"/>
                  <a:gd name="T38" fmla="*/ 19 w 816"/>
                  <a:gd name="T39" fmla="*/ 2 h 200"/>
                  <a:gd name="T40" fmla="*/ 19 w 816"/>
                  <a:gd name="T41" fmla="*/ 2 h 200"/>
                  <a:gd name="T42" fmla="*/ 19 w 816"/>
                  <a:gd name="T43" fmla="*/ 0 h 200"/>
                  <a:gd name="T44" fmla="*/ 19 w 816"/>
                  <a:gd name="T45" fmla="*/ 1 h 200"/>
                  <a:gd name="T46" fmla="*/ 19 w 816"/>
                  <a:gd name="T47" fmla="*/ 1 h 200"/>
                  <a:gd name="T48" fmla="*/ 18 w 816"/>
                  <a:gd name="T49" fmla="*/ 1 h 200"/>
                  <a:gd name="T50" fmla="*/ 17 w 816"/>
                  <a:gd name="T51" fmla="*/ 2 h 200"/>
                  <a:gd name="T52" fmla="*/ 16 w 816"/>
                  <a:gd name="T53" fmla="*/ 2 h 200"/>
                  <a:gd name="T54" fmla="*/ 15 w 816"/>
                  <a:gd name="T55" fmla="*/ 2 h 200"/>
                  <a:gd name="T56" fmla="*/ 15 w 816"/>
                  <a:gd name="T57" fmla="*/ 3 h 200"/>
                  <a:gd name="T58" fmla="*/ 13 w 816"/>
                  <a:gd name="T59" fmla="*/ 3 h 200"/>
                  <a:gd name="T60" fmla="*/ 12 w 816"/>
                  <a:gd name="T61" fmla="*/ 3 h 200"/>
                  <a:gd name="T62" fmla="*/ 11 w 816"/>
                  <a:gd name="T63" fmla="*/ 3 h 200"/>
                  <a:gd name="T64" fmla="*/ 9 w 816"/>
                  <a:gd name="T65" fmla="*/ 3 h 200"/>
                  <a:gd name="T66" fmla="*/ 9 w 816"/>
                  <a:gd name="T67" fmla="*/ 3 h 200"/>
                  <a:gd name="T68" fmla="*/ 7 w 816"/>
                  <a:gd name="T69" fmla="*/ 3 h 200"/>
                  <a:gd name="T70" fmla="*/ 6 w 816"/>
                  <a:gd name="T71" fmla="*/ 3 h 200"/>
                  <a:gd name="T72" fmla="*/ 5 w 816"/>
                  <a:gd name="T73" fmla="*/ 2 h 200"/>
                  <a:gd name="T74" fmla="*/ 4 w 816"/>
                  <a:gd name="T75" fmla="*/ 2 h 200"/>
                  <a:gd name="T76" fmla="*/ 2 w 816"/>
                  <a:gd name="T77" fmla="*/ 2 h 200"/>
                  <a:gd name="T78" fmla="*/ 2 w 816"/>
                  <a:gd name="T79" fmla="*/ 2 h 200"/>
                  <a:gd name="T80" fmla="*/ 1 w 816"/>
                  <a:gd name="T81" fmla="*/ 1 h 200"/>
                  <a:gd name="T82" fmla="*/ 1 w 816"/>
                  <a:gd name="T83" fmla="*/ 1 h 200"/>
                  <a:gd name="T84" fmla="*/ 0 w 816"/>
                  <a:gd name="T85" fmla="*/ 0 h 2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200"/>
                  <a:gd name="T131" fmla="*/ 816 w 816"/>
                  <a:gd name="T132" fmla="*/ 200 h 2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200">
                    <a:moveTo>
                      <a:pt x="0" y="0"/>
                    </a:moveTo>
                    <a:lnTo>
                      <a:pt x="0" y="72"/>
                    </a:lnTo>
                    <a:lnTo>
                      <a:pt x="16" y="104"/>
                    </a:lnTo>
                    <a:lnTo>
                      <a:pt x="40" y="120"/>
                    </a:lnTo>
                    <a:lnTo>
                      <a:pt x="80" y="144"/>
                    </a:lnTo>
                    <a:lnTo>
                      <a:pt x="128" y="160"/>
                    </a:lnTo>
                    <a:lnTo>
                      <a:pt x="184" y="176"/>
                    </a:lnTo>
                    <a:lnTo>
                      <a:pt x="248" y="184"/>
                    </a:lnTo>
                    <a:lnTo>
                      <a:pt x="304" y="192"/>
                    </a:lnTo>
                    <a:lnTo>
                      <a:pt x="368" y="192"/>
                    </a:lnTo>
                    <a:lnTo>
                      <a:pt x="424" y="200"/>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12"/>
                    </a:lnTo>
                    <a:lnTo>
                      <a:pt x="560" y="112"/>
                    </a:lnTo>
                    <a:lnTo>
                      <a:pt x="496" y="120"/>
                    </a:lnTo>
                    <a:lnTo>
                      <a:pt x="456" y="128"/>
                    </a:lnTo>
                    <a:lnTo>
                      <a:pt x="408" y="128"/>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23" name="Oval 121"/>
              <p:cNvSpPr>
                <a:spLocks noChangeArrowheads="1"/>
              </p:cNvSpPr>
              <p:nvPr/>
            </p:nvSpPr>
            <p:spPr bwMode="auto">
              <a:xfrm>
                <a:off x="6066120" y="2141077"/>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24" name="Freeform 122"/>
              <p:cNvSpPr>
                <a:spLocks/>
              </p:cNvSpPr>
              <p:nvPr/>
            </p:nvSpPr>
            <p:spPr bwMode="auto">
              <a:xfrm>
                <a:off x="6066120" y="2141077"/>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25" name="Freeform 123"/>
              <p:cNvSpPr>
                <a:spLocks/>
              </p:cNvSpPr>
              <p:nvPr/>
            </p:nvSpPr>
            <p:spPr bwMode="auto">
              <a:xfrm>
                <a:off x="6070059" y="2209192"/>
                <a:ext cx="375746"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4 h 192"/>
                  <a:gd name="T28" fmla="*/ 15 w 816"/>
                  <a:gd name="T29" fmla="*/ 4 h 192"/>
                  <a:gd name="T30" fmla="*/ 15 w 816"/>
                  <a:gd name="T31" fmla="*/ 4 h 192"/>
                  <a:gd name="T32" fmla="*/ 16 w 816"/>
                  <a:gd name="T33" fmla="*/ 4 h 192"/>
                  <a:gd name="T34" fmla="*/ 17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8 w 816"/>
                  <a:gd name="T67" fmla="*/ 3 h 192"/>
                  <a:gd name="T68" fmla="*/ 7 w 816"/>
                  <a:gd name="T69" fmla="*/ 3 h 192"/>
                  <a:gd name="T70" fmla="*/ 5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52"/>
                    </a:lnTo>
                    <a:lnTo>
                      <a:pt x="736" y="144"/>
                    </a:lnTo>
                    <a:lnTo>
                      <a:pt x="768" y="128"/>
                    </a:lnTo>
                    <a:lnTo>
                      <a:pt x="800" y="96"/>
                    </a:lnTo>
                    <a:lnTo>
                      <a:pt x="816" y="72"/>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104"/>
                    </a:lnTo>
                    <a:lnTo>
                      <a:pt x="144" y="96"/>
                    </a:lnTo>
                    <a:lnTo>
                      <a:pt x="104" y="80"/>
                    </a:lnTo>
                    <a:lnTo>
                      <a:pt x="72" y="64"/>
                    </a:lnTo>
                    <a:lnTo>
                      <a:pt x="40" y="56"/>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26" name="Oval 124"/>
              <p:cNvSpPr>
                <a:spLocks noChangeArrowheads="1"/>
              </p:cNvSpPr>
              <p:nvPr/>
            </p:nvSpPr>
            <p:spPr bwMode="auto">
              <a:xfrm>
                <a:off x="6066120" y="2106208"/>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27" name="Freeform 125"/>
              <p:cNvSpPr>
                <a:spLocks/>
              </p:cNvSpPr>
              <p:nvPr/>
            </p:nvSpPr>
            <p:spPr bwMode="auto">
              <a:xfrm>
                <a:off x="6066120" y="2106208"/>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28" name="Freeform 126"/>
              <p:cNvSpPr>
                <a:spLocks/>
              </p:cNvSpPr>
              <p:nvPr/>
            </p:nvSpPr>
            <p:spPr bwMode="auto">
              <a:xfrm>
                <a:off x="6070059" y="2175134"/>
                <a:ext cx="375746"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4 h 192"/>
                  <a:gd name="T28" fmla="*/ 15 w 816"/>
                  <a:gd name="T29" fmla="*/ 4 h 192"/>
                  <a:gd name="T30" fmla="*/ 15 w 816"/>
                  <a:gd name="T31" fmla="*/ 4 h 192"/>
                  <a:gd name="T32" fmla="*/ 16 w 816"/>
                  <a:gd name="T33" fmla="*/ 4 h 192"/>
                  <a:gd name="T34" fmla="*/ 17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8 w 816"/>
                  <a:gd name="T67" fmla="*/ 3 h 192"/>
                  <a:gd name="T68" fmla="*/ 7 w 816"/>
                  <a:gd name="T69" fmla="*/ 3 h 192"/>
                  <a:gd name="T70" fmla="*/ 5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52"/>
                    </a:lnTo>
                    <a:lnTo>
                      <a:pt x="736" y="144"/>
                    </a:lnTo>
                    <a:lnTo>
                      <a:pt x="768" y="128"/>
                    </a:lnTo>
                    <a:lnTo>
                      <a:pt x="800" y="96"/>
                    </a:lnTo>
                    <a:lnTo>
                      <a:pt x="816" y="72"/>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104"/>
                    </a:lnTo>
                    <a:lnTo>
                      <a:pt x="144" y="96"/>
                    </a:lnTo>
                    <a:lnTo>
                      <a:pt x="104" y="80"/>
                    </a:lnTo>
                    <a:lnTo>
                      <a:pt x="72" y="64"/>
                    </a:lnTo>
                    <a:lnTo>
                      <a:pt x="40" y="56"/>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29" name="Oval 127"/>
              <p:cNvSpPr>
                <a:spLocks noChangeArrowheads="1"/>
              </p:cNvSpPr>
              <p:nvPr/>
            </p:nvSpPr>
            <p:spPr bwMode="auto">
              <a:xfrm>
                <a:off x="6044064" y="2072151"/>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30" name="Freeform 128"/>
              <p:cNvSpPr>
                <a:spLocks/>
              </p:cNvSpPr>
              <p:nvPr/>
            </p:nvSpPr>
            <p:spPr bwMode="auto">
              <a:xfrm>
                <a:off x="6044064" y="2072151"/>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31" name="Freeform 129"/>
              <p:cNvSpPr>
                <a:spLocks/>
              </p:cNvSpPr>
              <p:nvPr/>
            </p:nvSpPr>
            <p:spPr bwMode="auto">
              <a:xfrm>
                <a:off x="6048002" y="2141077"/>
                <a:ext cx="375746"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4 h 192"/>
                  <a:gd name="T28" fmla="*/ 15 w 816"/>
                  <a:gd name="T29" fmla="*/ 4 h 192"/>
                  <a:gd name="T30" fmla="*/ 15 w 816"/>
                  <a:gd name="T31" fmla="*/ 4 h 192"/>
                  <a:gd name="T32" fmla="*/ 16 w 816"/>
                  <a:gd name="T33" fmla="*/ 4 h 192"/>
                  <a:gd name="T34" fmla="*/ 17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8 w 816"/>
                  <a:gd name="T67" fmla="*/ 3 h 192"/>
                  <a:gd name="T68" fmla="*/ 7 w 816"/>
                  <a:gd name="T69" fmla="*/ 3 h 192"/>
                  <a:gd name="T70" fmla="*/ 5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52"/>
                    </a:lnTo>
                    <a:lnTo>
                      <a:pt x="736" y="144"/>
                    </a:lnTo>
                    <a:lnTo>
                      <a:pt x="768" y="128"/>
                    </a:lnTo>
                    <a:lnTo>
                      <a:pt x="800" y="96"/>
                    </a:lnTo>
                    <a:lnTo>
                      <a:pt x="816" y="72"/>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104"/>
                    </a:lnTo>
                    <a:lnTo>
                      <a:pt x="144" y="96"/>
                    </a:lnTo>
                    <a:lnTo>
                      <a:pt x="104" y="80"/>
                    </a:lnTo>
                    <a:lnTo>
                      <a:pt x="72" y="64"/>
                    </a:lnTo>
                    <a:lnTo>
                      <a:pt x="40" y="56"/>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32" name="Oval 130"/>
              <p:cNvSpPr>
                <a:spLocks noChangeArrowheads="1"/>
              </p:cNvSpPr>
              <p:nvPr/>
            </p:nvSpPr>
            <p:spPr bwMode="auto">
              <a:xfrm>
                <a:off x="6033036" y="2034039"/>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33" name="Freeform 131"/>
              <p:cNvSpPr>
                <a:spLocks/>
              </p:cNvSpPr>
              <p:nvPr/>
            </p:nvSpPr>
            <p:spPr bwMode="auto">
              <a:xfrm>
                <a:off x="6033036" y="2034039"/>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34" name="Freeform 132"/>
              <p:cNvSpPr>
                <a:spLocks/>
              </p:cNvSpPr>
              <p:nvPr/>
            </p:nvSpPr>
            <p:spPr bwMode="auto">
              <a:xfrm>
                <a:off x="6036187" y="2102965"/>
                <a:ext cx="376534"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4 h 192"/>
                  <a:gd name="T26" fmla="*/ 13 w 816"/>
                  <a:gd name="T27" fmla="*/ 4 h 192"/>
                  <a:gd name="T28" fmla="*/ 15 w 816"/>
                  <a:gd name="T29" fmla="*/ 4 h 192"/>
                  <a:gd name="T30" fmla="*/ 15 w 816"/>
                  <a:gd name="T31" fmla="*/ 4 h 192"/>
                  <a:gd name="T32" fmla="*/ 16 w 816"/>
                  <a:gd name="T33" fmla="*/ 4 h 192"/>
                  <a:gd name="T34" fmla="*/ 18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104"/>
                    </a:lnTo>
                    <a:lnTo>
                      <a:pt x="144" y="96"/>
                    </a:lnTo>
                    <a:lnTo>
                      <a:pt x="104" y="80"/>
                    </a:lnTo>
                    <a:lnTo>
                      <a:pt x="72" y="64"/>
                    </a:lnTo>
                    <a:lnTo>
                      <a:pt x="40" y="48"/>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35" name="Oval 133"/>
              <p:cNvSpPr>
                <a:spLocks noChangeArrowheads="1"/>
              </p:cNvSpPr>
              <p:nvPr/>
            </p:nvSpPr>
            <p:spPr bwMode="auto">
              <a:xfrm>
                <a:off x="6007041" y="1996738"/>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36" name="Freeform 134"/>
              <p:cNvSpPr>
                <a:spLocks/>
              </p:cNvSpPr>
              <p:nvPr/>
            </p:nvSpPr>
            <p:spPr bwMode="auto">
              <a:xfrm>
                <a:off x="6007041" y="1996738"/>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37" name="Freeform 135"/>
              <p:cNvSpPr>
                <a:spLocks/>
              </p:cNvSpPr>
              <p:nvPr/>
            </p:nvSpPr>
            <p:spPr bwMode="auto">
              <a:xfrm>
                <a:off x="6010979" y="2064852"/>
                <a:ext cx="375746" cy="90820"/>
              </a:xfrm>
              <a:custGeom>
                <a:avLst/>
                <a:gdLst>
                  <a:gd name="T0" fmla="*/ 0 w 816"/>
                  <a:gd name="T1" fmla="*/ 0 h 192"/>
                  <a:gd name="T2" fmla="*/ 0 w 816"/>
                  <a:gd name="T3" fmla="*/ 2 h 192"/>
                  <a:gd name="T4" fmla="*/ 1 w 816"/>
                  <a:gd name="T5" fmla="*/ 2 h 192"/>
                  <a:gd name="T6" fmla="*/ 1 w 816"/>
                  <a:gd name="T7" fmla="*/ 3 h 192"/>
                  <a:gd name="T8" fmla="*/ 2 w 816"/>
                  <a:gd name="T9" fmla="*/ 3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4 h 192"/>
                  <a:gd name="T26" fmla="*/ 13 w 816"/>
                  <a:gd name="T27" fmla="*/ 4 h 192"/>
                  <a:gd name="T28" fmla="*/ 15 w 816"/>
                  <a:gd name="T29" fmla="*/ 4 h 192"/>
                  <a:gd name="T30" fmla="*/ 15 w 816"/>
                  <a:gd name="T31" fmla="*/ 4 h 192"/>
                  <a:gd name="T32" fmla="*/ 16 w 816"/>
                  <a:gd name="T33" fmla="*/ 4 h 192"/>
                  <a:gd name="T34" fmla="*/ 17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8 w 816"/>
                  <a:gd name="T67" fmla="*/ 3 h 192"/>
                  <a:gd name="T68" fmla="*/ 7 w 816"/>
                  <a:gd name="T69" fmla="*/ 3 h 192"/>
                  <a:gd name="T70" fmla="*/ 5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36"/>
                    </a:lnTo>
                    <a:lnTo>
                      <a:pt x="128" y="160"/>
                    </a:lnTo>
                    <a:lnTo>
                      <a:pt x="184" y="168"/>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96"/>
                    </a:lnTo>
                    <a:lnTo>
                      <a:pt x="144" y="88"/>
                    </a:lnTo>
                    <a:lnTo>
                      <a:pt x="104" y="80"/>
                    </a:lnTo>
                    <a:lnTo>
                      <a:pt x="72" y="64"/>
                    </a:lnTo>
                    <a:lnTo>
                      <a:pt x="40" y="48"/>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38" name="Oval 136"/>
              <p:cNvSpPr>
                <a:spLocks noChangeArrowheads="1"/>
              </p:cNvSpPr>
              <p:nvPr/>
            </p:nvSpPr>
            <p:spPr bwMode="auto">
              <a:xfrm>
                <a:off x="6007041" y="1961869"/>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39" name="Freeform 137"/>
              <p:cNvSpPr>
                <a:spLocks/>
              </p:cNvSpPr>
              <p:nvPr/>
            </p:nvSpPr>
            <p:spPr bwMode="auto">
              <a:xfrm>
                <a:off x="6007041" y="1961869"/>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40" name="Freeform 138"/>
              <p:cNvSpPr>
                <a:spLocks/>
              </p:cNvSpPr>
              <p:nvPr/>
            </p:nvSpPr>
            <p:spPr bwMode="auto">
              <a:xfrm>
                <a:off x="6010979" y="2030795"/>
                <a:ext cx="375746" cy="90820"/>
              </a:xfrm>
              <a:custGeom>
                <a:avLst/>
                <a:gdLst>
                  <a:gd name="T0" fmla="*/ 0 w 816"/>
                  <a:gd name="T1" fmla="*/ 0 h 192"/>
                  <a:gd name="T2" fmla="*/ 0 w 816"/>
                  <a:gd name="T3" fmla="*/ 2 h 192"/>
                  <a:gd name="T4" fmla="*/ 1 w 816"/>
                  <a:gd name="T5" fmla="*/ 2 h 192"/>
                  <a:gd name="T6" fmla="*/ 1 w 816"/>
                  <a:gd name="T7" fmla="*/ 3 h 192"/>
                  <a:gd name="T8" fmla="*/ 2 w 816"/>
                  <a:gd name="T9" fmla="*/ 3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4 h 192"/>
                  <a:gd name="T26" fmla="*/ 13 w 816"/>
                  <a:gd name="T27" fmla="*/ 4 h 192"/>
                  <a:gd name="T28" fmla="*/ 15 w 816"/>
                  <a:gd name="T29" fmla="*/ 4 h 192"/>
                  <a:gd name="T30" fmla="*/ 15 w 816"/>
                  <a:gd name="T31" fmla="*/ 4 h 192"/>
                  <a:gd name="T32" fmla="*/ 16 w 816"/>
                  <a:gd name="T33" fmla="*/ 4 h 192"/>
                  <a:gd name="T34" fmla="*/ 17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8 w 816"/>
                  <a:gd name="T67" fmla="*/ 3 h 192"/>
                  <a:gd name="T68" fmla="*/ 7 w 816"/>
                  <a:gd name="T69" fmla="*/ 3 h 192"/>
                  <a:gd name="T70" fmla="*/ 5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36"/>
                    </a:lnTo>
                    <a:lnTo>
                      <a:pt x="128" y="160"/>
                    </a:lnTo>
                    <a:lnTo>
                      <a:pt x="184" y="168"/>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96"/>
                    </a:lnTo>
                    <a:lnTo>
                      <a:pt x="144" y="88"/>
                    </a:lnTo>
                    <a:lnTo>
                      <a:pt x="104" y="80"/>
                    </a:lnTo>
                    <a:lnTo>
                      <a:pt x="72" y="64"/>
                    </a:lnTo>
                    <a:lnTo>
                      <a:pt x="40" y="48"/>
                    </a:lnTo>
                    <a:lnTo>
                      <a:pt x="16" y="24"/>
                    </a:lnTo>
                    <a:lnTo>
                      <a:pt x="0" y="0"/>
                    </a:lnTo>
                    <a:close/>
                  </a:path>
                </a:pathLst>
              </a:custGeom>
              <a:solidFill>
                <a:srgbClr val="1E3B65"/>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41" name="Oval 139"/>
              <p:cNvSpPr>
                <a:spLocks noChangeArrowheads="1"/>
              </p:cNvSpPr>
              <p:nvPr/>
            </p:nvSpPr>
            <p:spPr bwMode="auto">
              <a:xfrm>
                <a:off x="6007041" y="1927812"/>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42" name="Freeform 140"/>
              <p:cNvSpPr>
                <a:spLocks/>
              </p:cNvSpPr>
              <p:nvPr/>
            </p:nvSpPr>
            <p:spPr bwMode="auto">
              <a:xfrm>
                <a:off x="6007041" y="1927812"/>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43" name="Freeform 141"/>
              <p:cNvSpPr>
                <a:spLocks/>
              </p:cNvSpPr>
              <p:nvPr/>
            </p:nvSpPr>
            <p:spPr bwMode="auto">
              <a:xfrm>
                <a:off x="6010979" y="1996738"/>
                <a:ext cx="375746" cy="90820"/>
              </a:xfrm>
              <a:custGeom>
                <a:avLst/>
                <a:gdLst>
                  <a:gd name="T0" fmla="*/ 0 w 816"/>
                  <a:gd name="T1" fmla="*/ 0 h 192"/>
                  <a:gd name="T2" fmla="*/ 0 w 816"/>
                  <a:gd name="T3" fmla="*/ 2 h 192"/>
                  <a:gd name="T4" fmla="*/ 1 w 816"/>
                  <a:gd name="T5" fmla="*/ 2 h 192"/>
                  <a:gd name="T6" fmla="*/ 1 w 816"/>
                  <a:gd name="T7" fmla="*/ 3 h 192"/>
                  <a:gd name="T8" fmla="*/ 2 w 816"/>
                  <a:gd name="T9" fmla="*/ 3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4 h 192"/>
                  <a:gd name="T26" fmla="*/ 13 w 816"/>
                  <a:gd name="T27" fmla="*/ 4 h 192"/>
                  <a:gd name="T28" fmla="*/ 15 w 816"/>
                  <a:gd name="T29" fmla="*/ 4 h 192"/>
                  <a:gd name="T30" fmla="*/ 15 w 816"/>
                  <a:gd name="T31" fmla="*/ 4 h 192"/>
                  <a:gd name="T32" fmla="*/ 16 w 816"/>
                  <a:gd name="T33" fmla="*/ 4 h 192"/>
                  <a:gd name="T34" fmla="*/ 17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8 w 816"/>
                  <a:gd name="T67" fmla="*/ 3 h 192"/>
                  <a:gd name="T68" fmla="*/ 7 w 816"/>
                  <a:gd name="T69" fmla="*/ 3 h 192"/>
                  <a:gd name="T70" fmla="*/ 5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36"/>
                    </a:lnTo>
                    <a:lnTo>
                      <a:pt x="128" y="160"/>
                    </a:lnTo>
                    <a:lnTo>
                      <a:pt x="184" y="168"/>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96"/>
                    </a:lnTo>
                    <a:lnTo>
                      <a:pt x="144" y="88"/>
                    </a:lnTo>
                    <a:lnTo>
                      <a:pt x="104" y="80"/>
                    </a:lnTo>
                    <a:lnTo>
                      <a:pt x="72" y="64"/>
                    </a:lnTo>
                    <a:lnTo>
                      <a:pt x="40" y="48"/>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44" name="Oval 142"/>
              <p:cNvSpPr>
                <a:spLocks noChangeArrowheads="1"/>
              </p:cNvSpPr>
              <p:nvPr/>
            </p:nvSpPr>
            <p:spPr bwMode="auto">
              <a:xfrm>
                <a:off x="6010979" y="1893754"/>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45" name="Freeform 143"/>
              <p:cNvSpPr>
                <a:spLocks/>
              </p:cNvSpPr>
              <p:nvPr/>
            </p:nvSpPr>
            <p:spPr bwMode="auto">
              <a:xfrm>
                <a:off x="6010979" y="1893754"/>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46" name="Freeform 144"/>
              <p:cNvSpPr>
                <a:spLocks/>
              </p:cNvSpPr>
              <p:nvPr/>
            </p:nvSpPr>
            <p:spPr bwMode="auto">
              <a:xfrm>
                <a:off x="6014130" y="1961869"/>
                <a:ext cx="376534" cy="91631"/>
              </a:xfrm>
              <a:custGeom>
                <a:avLst/>
                <a:gdLst>
                  <a:gd name="T0" fmla="*/ 0 w 816"/>
                  <a:gd name="T1" fmla="*/ 0 h 192"/>
                  <a:gd name="T2" fmla="*/ 0 w 816"/>
                  <a:gd name="T3" fmla="*/ 2 h 192"/>
                  <a:gd name="T4" fmla="*/ 1 w 816"/>
                  <a:gd name="T5" fmla="*/ 2 h 192"/>
                  <a:gd name="T6" fmla="*/ 1 w 816"/>
                  <a:gd name="T7" fmla="*/ 3 h 192"/>
                  <a:gd name="T8" fmla="*/ 2 w 816"/>
                  <a:gd name="T9" fmla="*/ 3 h 192"/>
                  <a:gd name="T10" fmla="*/ 3 w 816"/>
                  <a:gd name="T11" fmla="*/ 4 h 192"/>
                  <a:gd name="T12" fmla="*/ 5 w 816"/>
                  <a:gd name="T13" fmla="*/ 4 h 192"/>
                  <a:gd name="T14" fmla="*/ 6 w 816"/>
                  <a:gd name="T15" fmla="*/ 5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5 h 192"/>
                  <a:gd name="T28" fmla="*/ 15 w 816"/>
                  <a:gd name="T29" fmla="*/ 4 h 192"/>
                  <a:gd name="T30" fmla="*/ 15 w 816"/>
                  <a:gd name="T31" fmla="*/ 4 h 192"/>
                  <a:gd name="T32" fmla="*/ 16 w 816"/>
                  <a:gd name="T33" fmla="*/ 4 h 192"/>
                  <a:gd name="T34" fmla="*/ 18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36"/>
                    </a:lnTo>
                    <a:lnTo>
                      <a:pt x="128" y="160"/>
                    </a:lnTo>
                    <a:lnTo>
                      <a:pt x="184" y="168"/>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96"/>
                    </a:lnTo>
                    <a:lnTo>
                      <a:pt x="144" y="88"/>
                    </a:lnTo>
                    <a:lnTo>
                      <a:pt x="104" y="80"/>
                    </a:lnTo>
                    <a:lnTo>
                      <a:pt x="72" y="64"/>
                    </a:lnTo>
                    <a:lnTo>
                      <a:pt x="40" y="48"/>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47" name="Oval 145"/>
              <p:cNvSpPr>
                <a:spLocks noChangeArrowheads="1"/>
              </p:cNvSpPr>
              <p:nvPr/>
            </p:nvSpPr>
            <p:spPr bwMode="auto">
              <a:xfrm>
                <a:off x="6007041" y="1859696"/>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48" name="Freeform 146"/>
              <p:cNvSpPr>
                <a:spLocks/>
              </p:cNvSpPr>
              <p:nvPr/>
            </p:nvSpPr>
            <p:spPr bwMode="auto">
              <a:xfrm>
                <a:off x="6007041" y="1859696"/>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49" name="Freeform 147"/>
              <p:cNvSpPr>
                <a:spLocks/>
              </p:cNvSpPr>
              <p:nvPr/>
            </p:nvSpPr>
            <p:spPr bwMode="auto">
              <a:xfrm>
                <a:off x="6010979" y="1927812"/>
                <a:ext cx="375746" cy="91631"/>
              </a:xfrm>
              <a:custGeom>
                <a:avLst/>
                <a:gdLst>
                  <a:gd name="T0" fmla="*/ 0 w 816"/>
                  <a:gd name="T1" fmla="*/ 0 h 192"/>
                  <a:gd name="T2" fmla="*/ 0 w 816"/>
                  <a:gd name="T3" fmla="*/ 2 h 192"/>
                  <a:gd name="T4" fmla="*/ 1 w 816"/>
                  <a:gd name="T5" fmla="*/ 2 h 192"/>
                  <a:gd name="T6" fmla="*/ 1 w 816"/>
                  <a:gd name="T7" fmla="*/ 3 h 192"/>
                  <a:gd name="T8" fmla="*/ 2 w 816"/>
                  <a:gd name="T9" fmla="*/ 3 h 192"/>
                  <a:gd name="T10" fmla="*/ 3 w 816"/>
                  <a:gd name="T11" fmla="*/ 4 h 192"/>
                  <a:gd name="T12" fmla="*/ 5 w 816"/>
                  <a:gd name="T13" fmla="*/ 4 h 192"/>
                  <a:gd name="T14" fmla="*/ 6 w 816"/>
                  <a:gd name="T15" fmla="*/ 5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5 h 192"/>
                  <a:gd name="T28" fmla="*/ 15 w 816"/>
                  <a:gd name="T29" fmla="*/ 4 h 192"/>
                  <a:gd name="T30" fmla="*/ 15 w 816"/>
                  <a:gd name="T31" fmla="*/ 4 h 192"/>
                  <a:gd name="T32" fmla="*/ 16 w 816"/>
                  <a:gd name="T33" fmla="*/ 4 h 192"/>
                  <a:gd name="T34" fmla="*/ 17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8 w 816"/>
                  <a:gd name="T67" fmla="*/ 3 h 192"/>
                  <a:gd name="T68" fmla="*/ 7 w 816"/>
                  <a:gd name="T69" fmla="*/ 3 h 192"/>
                  <a:gd name="T70" fmla="*/ 5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36"/>
                    </a:lnTo>
                    <a:lnTo>
                      <a:pt x="128" y="160"/>
                    </a:lnTo>
                    <a:lnTo>
                      <a:pt x="184" y="168"/>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96"/>
                    </a:lnTo>
                    <a:lnTo>
                      <a:pt x="144" y="88"/>
                    </a:lnTo>
                    <a:lnTo>
                      <a:pt x="104" y="80"/>
                    </a:lnTo>
                    <a:lnTo>
                      <a:pt x="72" y="64"/>
                    </a:lnTo>
                    <a:lnTo>
                      <a:pt x="40" y="48"/>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50" name="Oval 148"/>
              <p:cNvSpPr>
                <a:spLocks noChangeArrowheads="1"/>
              </p:cNvSpPr>
              <p:nvPr/>
            </p:nvSpPr>
            <p:spPr bwMode="auto">
              <a:xfrm>
                <a:off x="5981046" y="1821584"/>
                <a:ext cx="383624" cy="128932"/>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51" name="Freeform 149"/>
              <p:cNvSpPr>
                <a:spLocks/>
              </p:cNvSpPr>
              <p:nvPr/>
            </p:nvSpPr>
            <p:spPr bwMode="auto">
              <a:xfrm>
                <a:off x="5981046" y="1821584"/>
                <a:ext cx="383624" cy="128932"/>
              </a:xfrm>
              <a:custGeom>
                <a:avLst/>
                <a:gdLst>
                  <a:gd name="T0" fmla="*/ 12 w 832"/>
                  <a:gd name="T1" fmla="*/ 1 h 272"/>
                  <a:gd name="T2" fmla="*/ 15 w 832"/>
                  <a:gd name="T3" fmla="*/ 1 h 272"/>
                  <a:gd name="T4" fmla="*/ 17 w 832"/>
                  <a:gd name="T5" fmla="*/ 1 h 272"/>
                  <a:gd name="T6" fmla="*/ 18 w 832"/>
                  <a:gd name="T7" fmla="*/ 2 h 272"/>
                  <a:gd name="T8" fmla="*/ 19 w 832"/>
                  <a:gd name="T9" fmla="*/ 3 h 272"/>
                  <a:gd name="T10" fmla="*/ 19 w 832"/>
                  <a:gd name="T11" fmla="*/ 4 h 272"/>
                  <a:gd name="T12" fmla="*/ 19 w 832"/>
                  <a:gd name="T13" fmla="*/ 5 h 272"/>
                  <a:gd name="T14" fmla="*/ 17 w 832"/>
                  <a:gd name="T15" fmla="*/ 5 h 272"/>
                  <a:gd name="T16" fmla="*/ 15 w 832"/>
                  <a:gd name="T17" fmla="*/ 5 h 272"/>
                  <a:gd name="T18" fmla="*/ 13 w 832"/>
                  <a:gd name="T19" fmla="*/ 6 h 272"/>
                  <a:gd name="T20" fmla="*/ 10 w 832"/>
                  <a:gd name="T21" fmla="*/ 6 h 272"/>
                  <a:gd name="T22" fmla="*/ 7 w 832"/>
                  <a:gd name="T23" fmla="*/ 6 h 272"/>
                  <a:gd name="T24" fmla="*/ 5 w 832"/>
                  <a:gd name="T25" fmla="*/ 5 h 272"/>
                  <a:gd name="T26" fmla="*/ 2 w 832"/>
                  <a:gd name="T27" fmla="*/ 5 h 272"/>
                  <a:gd name="T28" fmla="*/ 1 w 832"/>
                  <a:gd name="T29" fmla="*/ 5 h 272"/>
                  <a:gd name="T30" fmla="*/ 1 w 832"/>
                  <a:gd name="T31" fmla="*/ 4 h 272"/>
                  <a:gd name="T32" fmla="*/ 1 w 832"/>
                  <a:gd name="T33" fmla="*/ 3 h 272"/>
                  <a:gd name="T34" fmla="*/ 1 w 832"/>
                  <a:gd name="T35" fmla="*/ 2 h 272"/>
                  <a:gd name="T36" fmla="*/ 3 w 832"/>
                  <a:gd name="T37" fmla="*/ 1 h 272"/>
                  <a:gd name="T38" fmla="*/ 5 w 832"/>
                  <a:gd name="T39" fmla="*/ 1 h 272"/>
                  <a:gd name="T40" fmla="*/ 8 w 832"/>
                  <a:gd name="T41" fmla="*/ 1 h 272"/>
                  <a:gd name="T42" fmla="*/ 10 w 832"/>
                  <a:gd name="T43" fmla="*/ 0 h 272"/>
                  <a:gd name="T44" fmla="*/ 13 w 832"/>
                  <a:gd name="T45" fmla="*/ 1 h 272"/>
                  <a:gd name="T46" fmla="*/ 15 w 832"/>
                  <a:gd name="T47" fmla="*/ 1 h 272"/>
                  <a:gd name="T48" fmla="*/ 18 w 832"/>
                  <a:gd name="T49" fmla="*/ 1 h 272"/>
                  <a:gd name="T50" fmla="*/ 19 w 832"/>
                  <a:gd name="T51" fmla="*/ 2 h 272"/>
                  <a:gd name="T52" fmla="*/ 19 w 832"/>
                  <a:gd name="T53" fmla="*/ 3 h 272"/>
                  <a:gd name="T54" fmla="*/ 19 w 832"/>
                  <a:gd name="T55" fmla="*/ 4 h 272"/>
                  <a:gd name="T56" fmla="*/ 19 w 832"/>
                  <a:gd name="T57" fmla="*/ 5 h 272"/>
                  <a:gd name="T58" fmla="*/ 17 w 832"/>
                  <a:gd name="T59" fmla="*/ 5 h 272"/>
                  <a:gd name="T60" fmla="*/ 15 w 832"/>
                  <a:gd name="T61" fmla="*/ 6 h 272"/>
                  <a:gd name="T62" fmla="*/ 12 w 832"/>
                  <a:gd name="T63" fmla="*/ 6 h 272"/>
                  <a:gd name="T64" fmla="*/ 9 w 832"/>
                  <a:gd name="T65" fmla="*/ 6 h 272"/>
                  <a:gd name="T66" fmla="*/ 6 w 832"/>
                  <a:gd name="T67" fmla="*/ 6 h 272"/>
                  <a:gd name="T68" fmla="*/ 4 w 832"/>
                  <a:gd name="T69" fmla="*/ 5 h 272"/>
                  <a:gd name="T70" fmla="*/ 2 w 832"/>
                  <a:gd name="T71" fmla="*/ 5 h 272"/>
                  <a:gd name="T72" fmla="*/ 1 w 832"/>
                  <a:gd name="T73" fmla="*/ 4 h 272"/>
                  <a:gd name="T74" fmla="*/ 0 w 832"/>
                  <a:gd name="T75" fmla="*/ 3 h 272"/>
                  <a:gd name="T76" fmla="*/ 1 w 832"/>
                  <a:gd name="T77" fmla="*/ 2 h 272"/>
                  <a:gd name="T78" fmla="*/ 2 w 832"/>
                  <a:gd name="T79" fmla="*/ 2 h 272"/>
                  <a:gd name="T80" fmla="*/ 4 w 832"/>
                  <a:gd name="T81" fmla="*/ 1 h 272"/>
                  <a:gd name="T82" fmla="*/ 6 w 832"/>
                  <a:gd name="T83" fmla="*/ 1 h 272"/>
                  <a:gd name="T84" fmla="*/ 9 w 832"/>
                  <a:gd name="T85" fmla="*/ 0 h 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72"/>
                  <a:gd name="T131" fmla="*/ 832 w 832"/>
                  <a:gd name="T132" fmla="*/ 272 h 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72">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0"/>
                    </a:lnTo>
                    <a:lnTo>
                      <a:pt x="808" y="96"/>
                    </a:lnTo>
                    <a:lnTo>
                      <a:pt x="816" y="112"/>
                    </a:lnTo>
                    <a:lnTo>
                      <a:pt x="824" y="120"/>
                    </a:lnTo>
                    <a:lnTo>
                      <a:pt x="824" y="136"/>
                    </a:lnTo>
                    <a:lnTo>
                      <a:pt x="824" y="152"/>
                    </a:lnTo>
                    <a:lnTo>
                      <a:pt x="816" y="160"/>
                    </a:lnTo>
                    <a:lnTo>
                      <a:pt x="808" y="176"/>
                    </a:lnTo>
                    <a:lnTo>
                      <a:pt x="792" y="192"/>
                    </a:lnTo>
                    <a:lnTo>
                      <a:pt x="776" y="200"/>
                    </a:lnTo>
                    <a:lnTo>
                      <a:pt x="752" y="200"/>
                    </a:lnTo>
                    <a:lnTo>
                      <a:pt x="728" y="216"/>
                    </a:lnTo>
                    <a:lnTo>
                      <a:pt x="704" y="224"/>
                    </a:lnTo>
                    <a:lnTo>
                      <a:pt x="672" y="232"/>
                    </a:lnTo>
                    <a:lnTo>
                      <a:pt x="640" y="240"/>
                    </a:lnTo>
                    <a:lnTo>
                      <a:pt x="608" y="248"/>
                    </a:lnTo>
                    <a:lnTo>
                      <a:pt x="576" y="256"/>
                    </a:lnTo>
                    <a:lnTo>
                      <a:pt x="536" y="256"/>
                    </a:lnTo>
                    <a:lnTo>
                      <a:pt x="496" y="264"/>
                    </a:lnTo>
                    <a:lnTo>
                      <a:pt x="456" y="264"/>
                    </a:lnTo>
                    <a:lnTo>
                      <a:pt x="416" y="264"/>
                    </a:lnTo>
                    <a:lnTo>
                      <a:pt x="376" y="264"/>
                    </a:lnTo>
                    <a:lnTo>
                      <a:pt x="336" y="264"/>
                    </a:lnTo>
                    <a:lnTo>
                      <a:pt x="296" y="256"/>
                    </a:lnTo>
                    <a:lnTo>
                      <a:pt x="256" y="256"/>
                    </a:lnTo>
                    <a:lnTo>
                      <a:pt x="224" y="248"/>
                    </a:lnTo>
                    <a:lnTo>
                      <a:pt x="192" y="240"/>
                    </a:lnTo>
                    <a:lnTo>
                      <a:pt x="160" y="232"/>
                    </a:lnTo>
                    <a:lnTo>
                      <a:pt x="128" y="224"/>
                    </a:lnTo>
                    <a:lnTo>
                      <a:pt x="104" y="216"/>
                    </a:lnTo>
                    <a:lnTo>
                      <a:pt x="80" y="200"/>
                    </a:lnTo>
                    <a:lnTo>
                      <a:pt x="56" y="200"/>
                    </a:lnTo>
                    <a:lnTo>
                      <a:pt x="40" y="192"/>
                    </a:lnTo>
                    <a:lnTo>
                      <a:pt x="24" y="176"/>
                    </a:lnTo>
                    <a:lnTo>
                      <a:pt x="16" y="160"/>
                    </a:lnTo>
                    <a:lnTo>
                      <a:pt x="8" y="152"/>
                    </a:lnTo>
                    <a:lnTo>
                      <a:pt x="8" y="136"/>
                    </a:lnTo>
                    <a:lnTo>
                      <a:pt x="8" y="120"/>
                    </a:lnTo>
                    <a:lnTo>
                      <a:pt x="16" y="112"/>
                    </a:lnTo>
                    <a:lnTo>
                      <a:pt x="24" y="96"/>
                    </a:lnTo>
                    <a:lnTo>
                      <a:pt x="40" y="80"/>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0"/>
                    </a:lnTo>
                    <a:lnTo>
                      <a:pt x="816" y="96"/>
                    </a:lnTo>
                    <a:lnTo>
                      <a:pt x="824" y="112"/>
                    </a:lnTo>
                    <a:lnTo>
                      <a:pt x="832" y="120"/>
                    </a:lnTo>
                    <a:lnTo>
                      <a:pt x="832" y="136"/>
                    </a:lnTo>
                    <a:lnTo>
                      <a:pt x="832" y="152"/>
                    </a:lnTo>
                    <a:lnTo>
                      <a:pt x="824" y="160"/>
                    </a:lnTo>
                    <a:lnTo>
                      <a:pt x="816" y="176"/>
                    </a:lnTo>
                    <a:lnTo>
                      <a:pt x="800" y="192"/>
                    </a:lnTo>
                    <a:lnTo>
                      <a:pt x="784" y="200"/>
                    </a:lnTo>
                    <a:lnTo>
                      <a:pt x="760" y="208"/>
                    </a:lnTo>
                    <a:lnTo>
                      <a:pt x="736" y="224"/>
                    </a:lnTo>
                    <a:lnTo>
                      <a:pt x="712" y="232"/>
                    </a:lnTo>
                    <a:lnTo>
                      <a:pt x="680" y="240"/>
                    </a:lnTo>
                    <a:lnTo>
                      <a:pt x="648"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84" y="248"/>
                    </a:lnTo>
                    <a:lnTo>
                      <a:pt x="152" y="240"/>
                    </a:lnTo>
                    <a:lnTo>
                      <a:pt x="120" y="232"/>
                    </a:lnTo>
                    <a:lnTo>
                      <a:pt x="96" y="224"/>
                    </a:lnTo>
                    <a:lnTo>
                      <a:pt x="72" y="208"/>
                    </a:lnTo>
                    <a:lnTo>
                      <a:pt x="48" y="200"/>
                    </a:lnTo>
                    <a:lnTo>
                      <a:pt x="32" y="192"/>
                    </a:lnTo>
                    <a:lnTo>
                      <a:pt x="16" y="176"/>
                    </a:lnTo>
                    <a:lnTo>
                      <a:pt x="8" y="160"/>
                    </a:lnTo>
                    <a:lnTo>
                      <a:pt x="0" y="152"/>
                    </a:lnTo>
                    <a:lnTo>
                      <a:pt x="0" y="136"/>
                    </a:lnTo>
                    <a:lnTo>
                      <a:pt x="0" y="120"/>
                    </a:lnTo>
                    <a:lnTo>
                      <a:pt x="8" y="112"/>
                    </a:lnTo>
                    <a:lnTo>
                      <a:pt x="16" y="96"/>
                    </a:lnTo>
                    <a:lnTo>
                      <a:pt x="32" y="80"/>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152" name="Freeform 150"/>
              <p:cNvSpPr>
                <a:spLocks/>
              </p:cNvSpPr>
              <p:nvPr/>
            </p:nvSpPr>
            <p:spPr bwMode="auto">
              <a:xfrm>
                <a:off x="5984984" y="1886456"/>
                <a:ext cx="376534" cy="94875"/>
              </a:xfrm>
              <a:custGeom>
                <a:avLst/>
                <a:gdLst>
                  <a:gd name="T0" fmla="*/ 0 w 816"/>
                  <a:gd name="T1" fmla="*/ 0 h 200"/>
                  <a:gd name="T2" fmla="*/ 0 w 816"/>
                  <a:gd name="T3" fmla="*/ 2 h 200"/>
                  <a:gd name="T4" fmla="*/ 1 w 816"/>
                  <a:gd name="T5" fmla="*/ 2 h 200"/>
                  <a:gd name="T6" fmla="*/ 1 w 816"/>
                  <a:gd name="T7" fmla="*/ 3 h 200"/>
                  <a:gd name="T8" fmla="*/ 2 w 816"/>
                  <a:gd name="T9" fmla="*/ 4 h 200"/>
                  <a:gd name="T10" fmla="*/ 3 w 816"/>
                  <a:gd name="T11" fmla="*/ 4 h 200"/>
                  <a:gd name="T12" fmla="*/ 5 w 816"/>
                  <a:gd name="T13" fmla="*/ 4 h 200"/>
                  <a:gd name="T14" fmla="*/ 6 w 816"/>
                  <a:gd name="T15" fmla="*/ 5 h 200"/>
                  <a:gd name="T16" fmla="*/ 7 w 816"/>
                  <a:gd name="T17" fmla="*/ 5 h 200"/>
                  <a:gd name="T18" fmla="*/ 9 w 816"/>
                  <a:gd name="T19" fmla="*/ 5 h 200"/>
                  <a:gd name="T20" fmla="*/ 10 w 816"/>
                  <a:gd name="T21" fmla="*/ 5 h 200"/>
                  <a:gd name="T22" fmla="*/ 11 w 816"/>
                  <a:gd name="T23" fmla="*/ 5 h 200"/>
                  <a:gd name="T24" fmla="*/ 12 w 816"/>
                  <a:gd name="T25" fmla="*/ 5 h 200"/>
                  <a:gd name="T26" fmla="*/ 13 w 816"/>
                  <a:gd name="T27" fmla="*/ 5 h 200"/>
                  <a:gd name="T28" fmla="*/ 15 w 816"/>
                  <a:gd name="T29" fmla="*/ 5 h 200"/>
                  <a:gd name="T30" fmla="*/ 15 w 816"/>
                  <a:gd name="T31" fmla="*/ 4 h 200"/>
                  <a:gd name="T32" fmla="*/ 16 w 816"/>
                  <a:gd name="T33" fmla="*/ 4 h 200"/>
                  <a:gd name="T34" fmla="*/ 18 w 816"/>
                  <a:gd name="T35" fmla="*/ 4 h 200"/>
                  <a:gd name="T36" fmla="*/ 18 w 816"/>
                  <a:gd name="T37" fmla="*/ 3 h 200"/>
                  <a:gd name="T38" fmla="*/ 19 w 816"/>
                  <a:gd name="T39" fmla="*/ 2 h 200"/>
                  <a:gd name="T40" fmla="*/ 19 w 816"/>
                  <a:gd name="T41" fmla="*/ 2 h 200"/>
                  <a:gd name="T42" fmla="*/ 19 w 816"/>
                  <a:gd name="T43" fmla="*/ 0 h 200"/>
                  <a:gd name="T44" fmla="*/ 19 w 816"/>
                  <a:gd name="T45" fmla="*/ 1 h 200"/>
                  <a:gd name="T46" fmla="*/ 19 w 816"/>
                  <a:gd name="T47" fmla="*/ 1 h 200"/>
                  <a:gd name="T48" fmla="*/ 18 w 816"/>
                  <a:gd name="T49" fmla="*/ 2 h 200"/>
                  <a:gd name="T50" fmla="*/ 17 w 816"/>
                  <a:gd name="T51" fmla="*/ 2 h 200"/>
                  <a:gd name="T52" fmla="*/ 16 w 816"/>
                  <a:gd name="T53" fmla="*/ 2 h 200"/>
                  <a:gd name="T54" fmla="*/ 15 w 816"/>
                  <a:gd name="T55" fmla="*/ 2 h 200"/>
                  <a:gd name="T56" fmla="*/ 15 w 816"/>
                  <a:gd name="T57" fmla="*/ 3 h 200"/>
                  <a:gd name="T58" fmla="*/ 13 w 816"/>
                  <a:gd name="T59" fmla="*/ 3 h 200"/>
                  <a:gd name="T60" fmla="*/ 12 w 816"/>
                  <a:gd name="T61" fmla="*/ 3 h 200"/>
                  <a:gd name="T62" fmla="*/ 11 w 816"/>
                  <a:gd name="T63" fmla="*/ 3 h 200"/>
                  <a:gd name="T64" fmla="*/ 9 w 816"/>
                  <a:gd name="T65" fmla="*/ 3 h 200"/>
                  <a:gd name="T66" fmla="*/ 9 w 816"/>
                  <a:gd name="T67" fmla="*/ 3 h 200"/>
                  <a:gd name="T68" fmla="*/ 7 w 816"/>
                  <a:gd name="T69" fmla="*/ 3 h 200"/>
                  <a:gd name="T70" fmla="*/ 6 w 816"/>
                  <a:gd name="T71" fmla="*/ 3 h 200"/>
                  <a:gd name="T72" fmla="*/ 5 w 816"/>
                  <a:gd name="T73" fmla="*/ 2 h 200"/>
                  <a:gd name="T74" fmla="*/ 4 w 816"/>
                  <a:gd name="T75" fmla="*/ 2 h 200"/>
                  <a:gd name="T76" fmla="*/ 2 w 816"/>
                  <a:gd name="T77" fmla="*/ 2 h 200"/>
                  <a:gd name="T78" fmla="*/ 2 w 816"/>
                  <a:gd name="T79" fmla="*/ 2 h 200"/>
                  <a:gd name="T80" fmla="*/ 1 w 816"/>
                  <a:gd name="T81" fmla="*/ 1 h 200"/>
                  <a:gd name="T82" fmla="*/ 1 w 816"/>
                  <a:gd name="T83" fmla="*/ 1 h 200"/>
                  <a:gd name="T84" fmla="*/ 0 w 816"/>
                  <a:gd name="T85" fmla="*/ 0 h 2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200"/>
                  <a:gd name="T131" fmla="*/ 816 w 816"/>
                  <a:gd name="T132" fmla="*/ 200 h 2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200">
                    <a:moveTo>
                      <a:pt x="0" y="0"/>
                    </a:moveTo>
                    <a:lnTo>
                      <a:pt x="0" y="72"/>
                    </a:lnTo>
                    <a:lnTo>
                      <a:pt x="16" y="104"/>
                    </a:lnTo>
                    <a:lnTo>
                      <a:pt x="40" y="128"/>
                    </a:lnTo>
                    <a:lnTo>
                      <a:pt x="80" y="144"/>
                    </a:lnTo>
                    <a:lnTo>
                      <a:pt x="128" y="160"/>
                    </a:lnTo>
                    <a:lnTo>
                      <a:pt x="184" y="176"/>
                    </a:lnTo>
                    <a:lnTo>
                      <a:pt x="248" y="192"/>
                    </a:lnTo>
                    <a:lnTo>
                      <a:pt x="304" y="192"/>
                    </a:lnTo>
                    <a:lnTo>
                      <a:pt x="368" y="200"/>
                    </a:lnTo>
                    <a:lnTo>
                      <a:pt x="424" y="200"/>
                    </a:lnTo>
                    <a:lnTo>
                      <a:pt x="480" y="200"/>
                    </a:lnTo>
                    <a:lnTo>
                      <a:pt x="528" y="192"/>
                    </a:lnTo>
                    <a:lnTo>
                      <a:pt x="576" y="184"/>
                    </a:lnTo>
                    <a:lnTo>
                      <a:pt x="616" y="184"/>
                    </a:lnTo>
                    <a:lnTo>
                      <a:pt x="656" y="176"/>
                    </a:lnTo>
                    <a:lnTo>
                      <a:pt x="696" y="160"/>
                    </a:lnTo>
                    <a:lnTo>
                      <a:pt x="736" y="144"/>
                    </a:lnTo>
                    <a:lnTo>
                      <a:pt x="768" y="128"/>
                    </a:lnTo>
                    <a:lnTo>
                      <a:pt x="800" y="104"/>
                    </a:lnTo>
                    <a:lnTo>
                      <a:pt x="816" y="72"/>
                    </a:lnTo>
                    <a:lnTo>
                      <a:pt x="816" y="0"/>
                    </a:lnTo>
                    <a:lnTo>
                      <a:pt x="808" y="16"/>
                    </a:lnTo>
                    <a:lnTo>
                      <a:pt x="792" y="40"/>
                    </a:lnTo>
                    <a:lnTo>
                      <a:pt x="760" y="64"/>
                    </a:lnTo>
                    <a:lnTo>
                      <a:pt x="728" y="80"/>
                    </a:lnTo>
                    <a:lnTo>
                      <a:pt x="680" y="96"/>
                    </a:lnTo>
                    <a:lnTo>
                      <a:pt x="648" y="104"/>
                    </a:lnTo>
                    <a:lnTo>
                      <a:pt x="608" y="112"/>
                    </a:lnTo>
                    <a:lnTo>
                      <a:pt x="560" y="120"/>
                    </a:lnTo>
                    <a:lnTo>
                      <a:pt x="496" y="128"/>
                    </a:lnTo>
                    <a:lnTo>
                      <a:pt x="456" y="128"/>
                    </a:lnTo>
                    <a:lnTo>
                      <a:pt x="408" y="128"/>
                    </a:lnTo>
                    <a:lnTo>
                      <a:pt x="352" y="128"/>
                    </a:lnTo>
                    <a:lnTo>
                      <a:pt x="296" y="120"/>
                    </a:lnTo>
                    <a:lnTo>
                      <a:pt x="240" y="120"/>
                    </a:lnTo>
                    <a:lnTo>
                      <a:pt x="184" y="104"/>
                    </a:lnTo>
                    <a:lnTo>
                      <a:pt x="144" y="96"/>
                    </a:lnTo>
                    <a:lnTo>
                      <a:pt x="104" y="88"/>
                    </a:lnTo>
                    <a:lnTo>
                      <a:pt x="72" y="72"/>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grpSp>
        <p:sp>
          <p:nvSpPr>
            <p:cNvPr id="153" name="Rectangle 151"/>
            <p:cNvSpPr>
              <a:spLocks noChangeArrowheads="1"/>
            </p:cNvSpPr>
            <p:nvPr/>
          </p:nvSpPr>
          <p:spPr bwMode="auto">
            <a:xfrm>
              <a:off x="5199734" y="1422661"/>
              <a:ext cx="1095589" cy="268208"/>
            </a:xfrm>
            <a:prstGeom prst="rect">
              <a:avLst/>
            </a:prstGeom>
            <a:noFill/>
            <a:ln w="12700">
              <a:noFill/>
              <a:miter lim="800000"/>
              <a:headEnd/>
              <a:tailEnd/>
            </a:ln>
          </p:spPr>
          <p:txBody>
            <a:bodyPr wrap="none" lIns="90487" tIns="44450" rIns="90487" bIns="44450">
              <a:prstTxWarp prst="textNoShape">
                <a:avLst/>
              </a:prstTxWarp>
              <a:spAutoFit/>
            </a:bodyPr>
            <a:lstStyle/>
            <a:p>
              <a:r>
                <a:rPr lang="en-US" sz="1200" b="1" dirty="0">
                  <a:solidFill>
                    <a:srgbClr val="081D58"/>
                  </a:solidFill>
                  <a:latin typeface="Arial Narrow"/>
                  <a:ea typeface="Arial Narrow" pitchFamily="-111" charset="0"/>
                  <a:cs typeface="Arial Narrow"/>
                </a:rPr>
                <a:t>Chromosome</a:t>
              </a:r>
            </a:p>
          </p:txBody>
        </p:sp>
        <p:sp>
          <p:nvSpPr>
            <p:cNvPr id="154" name="Line 152"/>
            <p:cNvSpPr>
              <a:spLocks noChangeShapeType="1"/>
            </p:cNvSpPr>
            <p:nvPr/>
          </p:nvSpPr>
          <p:spPr bwMode="auto">
            <a:xfrm flipH="1" flipV="1">
              <a:off x="5016499" y="1981200"/>
              <a:ext cx="195364" cy="243"/>
            </a:xfrm>
            <a:prstGeom prst="line">
              <a:avLst/>
            </a:prstGeom>
            <a:noFill/>
            <a:ln w="28575" cmpd="sng">
              <a:solidFill>
                <a:srgbClr val="081D58"/>
              </a:solidFill>
              <a:round/>
              <a:headEnd type="triangle" w="med" len="med"/>
              <a:tailEnd/>
            </a:ln>
          </p:spPr>
          <p:txBody>
            <a:bodyPr wrap="none" anchor="ctr">
              <a:prstTxWarp prst="textNoShape">
                <a:avLst/>
              </a:prstTxWarp>
            </a:bodyPr>
            <a:lstStyle/>
            <a:p>
              <a:endParaRPr lang="en-US" sz="1200">
                <a:latin typeface="Arial Narrow"/>
                <a:cs typeface="Arial Narrow"/>
              </a:endParaRPr>
            </a:p>
          </p:txBody>
        </p:sp>
        <p:sp>
          <p:nvSpPr>
            <p:cNvPr id="308" name="Rectangle 28"/>
            <p:cNvSpPr>
              <a:spLocks noChangeArrowheads="1"/>
            </p:cNvSpPr>
            <p:nvPr/>
          </p:nvSpPr>
          <p:spPr bwMode="auto">
            <a:xfrm>
              <a:off x="8300396" y="3064736"/>
              <a:ext cx="62864" cy="278539"/>
            </a:xfrm>
            <a:prstGeom prst="rect">
              <a:avLst/>
            </a:prstGeom>
            <a:solidFill>
              <a:srgbClr val="1E3B65"/>
            </a:solidFill>
            <a:ln w="12700">
              <a:solidFill>
                <a:srgbClr val="1E3B64"/>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grpSp>
      <p:grpSp>
        <p:nvGrpSpPr>
          <p:cNvPr id="460" name="Group 459"/>
          <p:cNvGrpSpPr/>
          <p:nvPr/>
        </p:nvGrpSpPr>
        <p:grpSpPr>
          <a:xfrm>
            <a:off x="6324362" y="3945543"/>
            <a:ext cx="3821544" cy="2369924"/>
            <a:chOff x="457200" y="3322638"/>
            <a:chExt cx="4203699" cy="2316162"/>
          </a:xfrm>
        </p:grpSpPr>
        <p:sp>
          <p:nvSpPr>
            <p:cNvPr id="313" name="Rectangle 2"/>
            <p:cNvSpPr>
              <a:spLocks noChangeArrowheads="1"/>
            </p:cNvSpPr>
            <p:nvPr/>
          </p:nvSpPr>
          <p:spPr bwMode="auto">
            <a:xfrm>
              <a:off x="457200" y="3322638"/>
              <a:ext cx="4203699" cy="2316162"/>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endParaRPr lang="en-US" sz="1200">
                <a:latin typeface="Arial Narrow"/>
                <a:ea typeface="Arial Narrow" pitchFamily="-111" charset="0"/>
                <a:cs typeface="Arial Narrow"/>
              </a:endParaRPr>
            </a:p>
          </p:txBody>
        </p:sp>
        <p:sp>
          <p:nvSpPr>
            <p:cNvPr id="314" name="Rectangle 4"/>
            <p:cNvSpPr>
              <a:spLocks noChangeArrowheads="1"/>
            </p:cNvSpPr>
            <p:nvPr/>
          </p:nvSpPr>
          <p:spPr bwMode="auto">
            <a:xfrm>
              <a:off x="924994" y="4851401"/>
              <a:ext cx="856551" cy="268208"/>
            </a:xfrm>
            <a:prstGeom prst="rect">
              <a:avLst/>
            </a:prstGeom>
            <a:noFill/>
            <a:ln w="12700">
              <a:noFill/>
              <a:miter lim="800000"/>
              <a:headEnd/>
              <a:tailEnd/>
            </a:ln>
          </p:spPr>
          <p:txBody>
            <a:bodyPr wrap="none" lIns="90487" tIns="44450" rIns="90487" bIns="44450">
              <a:prstTxWarp prst="textNoShape">
                <a:avLst/>
              </a:prstTxWarp>
              <a:spAutoFit/>
            </a:bodyPr>
            <a:lstStyle/>
            <a:p>
              <a:r>
                <a:rPr lang="en-US" sz="1200" b="1" dirty="0">
                  <a:solidFill>
                    <a:srgbClr val="081D58"/>
                  </a:solidFill>
                  <a:latin typeface="Arial Narrow"/>
                  <a:ea typeface="Arial Narrow" pitchFamily="-111" charset="0"/>
                  <a:cs typeface="Arial Narrow"/>
                </a:rPr>
                <a:t>PKD gene</a:t>
              </a:r>
            </a:p>
          </p:txBody>
        </p:sp>
        <p:sp>
          <p:nvSpPr>
            <p:cNvPr id="315" name="Rectangle 5"/>
            <p:cNvSpPr>
              <a:spLocks noChangeArrowheads="1"/>
            </p:cNvSpPr>
            <p:nvPr/>
          </p:nvSpPr>
          <p:spPr bwMode="auto">
            <a:xfrm>
              <a:off x="912294" y="5168493"/>
              <a:ext cx="1041780" cy="268208"/>
            </a:xfrm>
            <a:prstGeom prst="rect">
              <a:avLst/>
            </a:prstGeom>
            <a:noFill/>
            <a:ln w="12700">
              <a:noFill/>
              <a:miter lim="800000"/>
              <a:headEnd/>
              <a:tailEnd/>
            </a:ln>
          </p:spPr>
          <p:txBody>
            <a:bodyPr wrap="none" lIns="90487" tIns="44450" rIns="90487" bIns="44450">
              <a:prstTxWarp prst="textNoShape">
                <a:avLst/>
              </a:prstTxWarp>
              <a:spAutoFit/>
            </a:bodyPr>
            <a:lstStyle/>
            <a:p>
              <a:r>
                <a:rPr lang="en-US" sz="1200" b="1" dirty="0">
                  <a:solidFill>
                    <a:srgbClr val="081D58"/>
                  </a:solidFill>
                  <a:latin typeface="Arial Narrow"/>
                  <a:ea typeface="Arial Narrow" pitchFamily="-111" charset="0"/>
                  <a:cs typeface="Arial Narrow"/>
                </a:rPr>
                <a:t>Normal gene</a:t>
              </a:r>
            </a:p>
          </p:txBody>
        </p:sp>
        <p:sp>
          <p:nvSpPr>
            <p:cNvPr id="316" name="Rectangle 6"/>
            <p:cNvSpPr>
              <a:spLocks noChangeArrowheads="1"/>
            </p:cNvSpPr>
            <p:nvPr/>
          </p:nvSpPr>
          <p:spPr bwMode="auto">
            <a:xfrm>
              <a:off x="757440" y="4819757"/>
              <a:ext cx="1196634" cy="639599"/>
            </a:xfrm>
            <a:prstGeom prst="rect">
              <a:avLst/>
            </a:prstGeom>
            <a:noFill/>
            <a:ln w="12700">
              <a:solidFill>
                <a:schemeClr val="tx1"/>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317" name="Rectangle 7"/>
            <p:cNvSpPr>
              <a:spLocks noChangeArrowheads="1"/>
            </p:cNvSpPr>
            <p:nvPr/>
          </p:nvSpPr>
          <p:spPr bwMode="auto">
            <a:xfrm>
              <a:off x="864159" y="4869531"/>
              <a:ext cx="63028" cy="239746"/>
            </a:xfrm>
            <a:prstGeom prst="rect">
              <a:avLst/>
            </a:prstGeom>
            <a:solidFill>
              <a:srgbClr val="FF0000"/>
            </a:solidFill>
            <a:ln w="12700">
              <a:solidFill>
                <a:srgbClr val="1706F8"/>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318" name="Rectangle 8"/>
            <p:cNvSpPr>
              <a:spLocks noChangeArrowheads="1"/>
            </p:cNvSpPr>
            <p:nvPr/>
          </p:nvSpPr>
          <p:spPr bwMode="auto">
            <a:xfrm>
              <a:off x="864159" y="5174813"/>
              <a:ext cx="65177" cy="238916"/>
            </a:xfrm>
            <a:prstGeom prst="rect">
              <a:avLst/>
            </a:prstGeom>
            <a:solidFill>
              <a:srgbClr val="1E3B65"/>
            </a:solidFill>
            <a:ln w="12700">
              <a:solidFill>
                <a:srgbClr val="1706F8"/>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319" name="Oval 9"/>
            <p:cNvSpPr>
              <a:spLocks noChangeArrowheads="1"/>
            </p:cNvSpPr>
            <p:nvPr/>
          </p:nvSpPr>
          <p:spPr bwMode="auto">
            <a:xfrm>
              <a:off x="4052368" y="3680756"/>
              <a:ext cx="160435" cy="172551"/>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320" name="Oval 10"/>
            <p:cNvSpPr>
              <a:spLocks noChangeArrowheads="1"/>
            </p:cNvSpPr>
            <p:nvPr/>
          </p:nvSpPr>
          <p:spPr bwMode="auto">
            <a:xfrm>
              <a:off x="3737215" y="4453230"/>
              <a:ext cx="146826" cy="157618"/>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321" name="Rectangle 11"/>
            <p:cNvSpPr>
              <a:spLocks noChangeArrowheads="1"/>
            </p:cNvSpPr>
            <p:nvPr/>
          </p:nvSpPr>
          <p:spPr bwMode="auto">
            <a:xfrm>
              <a:off x="2049795" y="3694029"/>
              <a:ext cx="165449" cy="150982"/>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322" name="Rectangle 12"/>
            <p:cNvSpPr>
              <a:spLocks noChangeArrowheads="1"/>
            </p:cNvSpPr>
            <p:nvPr/>
          </p:nvSpPr>
          <p:spPr bwMode="auto">
            <a:xfrm>
              <a:off x="2455180" y="4455575"/>
              <a:ext cx="164732" cy="150982"/>
            </a:xfrm>
            <a:prstGeom prst="rect">
              <a:avLst/>
            </a:prstGeom>
            <a:solidFill>
              <a:schemeClr val="tx1"/>
            </a:solidFill>
            <a:ln w="12700">
              <a:solidFill>
                <a:schemeClr val="tx1"/>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323" name="Line 14"/>
            <p:cNvSpPr>
              <a:spLocks noChangeShapeType="1"/>
            </p:cNvSpPr>
            <p:nvPr/>
          </p:nvSpPr>
          <p:spPr bwMode="auto">
            <a:xfrm>
              <a:off x="2217392" y="3768690"/>
              <a:ext cx="1829246" cy="0"/>
            </a:xfrm>
            <a:prstGeom prst="line">
              <a:avLst/>
            </a:prstGeom>
            <a:noFill/>
            <a:ln w="12700">
              <a:solidFill>
                <a:schemeClr val="tx1"/>
              </a:solidFill>
              <a:round/>
              <a:headEnd/>
              <a:tailEnd/>
            </a:ln>
          </p:spPr>
          <p:txBody>
            <a:bodyPr wrap="none" anchor="ctr">
              <a:prstTxWarp prst="textNoShape">
                <a:avLst/>
              </a:prstTxWarp>
            </a:bodyPr>
            <a:lstStyle/>
            <a:p>
              <a:endParaRPr lang="en-US" sz="1200">
                <a:latin typeface="Arial Narrow"/>
                <a:cs typeface="Arial Narrow"/>
              </a:endParaRPr>
            </a:p>
          </p:txBody>
        </p:sp>
        <p:sp>
          <p:nvSpPr>
            <p:cNvPr id="324" name="Line 15"/>
            <p:cNvSpPr>
              <a:spLocks noChangeShapeType="1"/>
            </p:cNvSpPr>
            <p:nvPr/>
          </p:nvSpPr>
          <p:spPr bwMode="auto">
            <a:xfrm>
              <a:off x="2532532" y="4359345"/>
              <a:ext cx="1287939" cy="0"/>
            </a:xfrm>
            <a:prstGeom prst="line">
              <a:avLst/>
            </a:prstGeom>
            <a:noFill/>
            <a:ln w="12700">
              <a:solidFill>
                <a:srgbClr val="1E3B64"/>
              </a:solidFill>
              <a:round/>
              <a:headEnd/>
              <a:tailEnd/>
            </a:ln>
          </p:spPr>
          <p:txBody>
            <a:bodyPr wrap="none" anchor="ctr">
              <a:prstTxWarp prst="textNoShape">
                <a:avLst/>
              </a:prstTxWarp>
            </a:bodyPr>
            <a:lstStyle/>
            <a:p>
              <a:endParaRPr lang="en-US" sz="1200">
                <a:latin typeface="Arial Narrow"/>
                <a:cs typeface="Arial Narrow"/>
              </a:endParaRPr>
            </a:p>
          </p:txBody>
        </p:sp>
        <p:sp>
          <p:nvSpPr>
            <p:cNvPr id="325" name="Line 16"/>
            <p:cNvSpPr>
              <a:spLocks noChangeShapeType="1"/>
            </p:cNvSpPr>
            <p:nvPr/>
          </p:nvSpPr>
          <p:spPr bwMode="auto">
            <a:xfrm>
              <a:off x="2537546" y="4362663"/>
              <a:ext cx="0" cy="87105"/>
            </a:xfrm>
            <a:prstGeom prst="line">
              <a:avLst/>
            </a:prstGeom>
            <a:noFill/>
            <a:ln w="12700">
              <a:solidFill>
                <a:schemeClr val="tx1"/>
              </a:solidFill>
              <a:round/>
              <a:headEnd/>
              <a:tailEnd/>
            </a:ln>
          </p:spPr>
          <p:txBody>
            <a:bodyPr wrap="none" anchor="ctr">
              <a:prstTxWarp prst="textNoShape">
                <a:avLst/>
              </a:prstTxWarp>
            </a:bodyPr>
            <a:lstStyle/>
            <a:p>
              <a:endParaRPr lang="en-US" sz="1200">
                <a:latin typeface="Arial Narrow"/>
                <a:cs typeface="Arial Narrow"/>
              </a:endParaRPr>
            </a:p>
          </p:txBody>
        </p:sp>
        <p:sp>
          <p:nvSpPr>
            <p:cNvPr id="326" name="Line 17"/>
            <p:cNvSpPr>
              <a:spLocks noChangeShapeType="1"/>
            </p:cNvSpPr>
            <p:nvPr/>
          </p:nvSpPr>
          <p:spPr bwMode="auto">
            <a:xfrm>
              <a:off x="3812636" y="4362663"/>
              <a:ext cx="0" cy="87105"/>
            </a:xfrm>
            <a:prstGeom prst="line">
              <a:avLst/>
            </a:prstGeom>
            <a:noFill/>
            <a:ln w="12700">
              <a:solidFill>
                <a:schemeClr val="tx1"/>
              </a:solidFill>
              <a:round/>
              <a:headEnd/>
              <a:tailEnd/>
            </a:ln>
          </p:spPr>
          <p:txBody>
            <a:bodyPr wrap="none" anchor="ctr">
              <a:prstTxWarp prst="textNoShape">
                <a:avLst/>
              </a:prstTxWarp>
            </a:bodyPr>
            <a:lstStyle/>
            <a:p>
              <a:endParaRPr lang="en-US" sz="1200">
                <a:latin typeface="Arial Narrow"/>
                <a:cs typeface="Arial Narrow"/>
              </a:endParaRPr>
            </a:p>
          </p:txBody>
        </p:sp>
        <p:sp>
          <p:nvSpPr>
            <p:cNvPr id="327" name="Line 19"/>
            <p:cNvSpPr>
              <a:spLocks noChangeShapeType="1"/>
            </p:cNvSpPr>
            <p:nvPr/>
          </p:nvSpPr>
          <p:spPr bwMode="auto">
            <a:xfrm>
              <a:off x="3139536" y="3771179"/>
              <a:ext cx="0" cy="585677"/>
            </a:xfrm>
            <a:prstGeom prst="line">
              <a:avLst/>
            </a:prstGeom>
            <a:noFill/>
            <a:ln w="12700">
              <a:solidFill>
                <a:schemeClr val="tx1"/>
              </a:solidFill>
              <a:round/>
              <a:headEnd/>
              <a:tailEnd/>
            </a:ln>
          </p:spPr>
          <p:txBody>
            <a:bodyPr wrap="none" anchor="ctr">
              <a:prstTxWarp prst="textNoShape">
                <a:avLst/>
              </a:prstTxWarp>
            </a:bodyPr>
            <a:lstStyle/>
            <a:p>
              <a:endParaRPr lang="en-US" sz="1200">
                <a:latin typeface="Arial Narrow"/>
                <a:cs typeface="Arial Narrow"/>
              </a:endParaRPr>
            </a:p>
          </p:txBody>
        </p:sp>
        <p:sp>
          <p:nvSpPr>
            <p:cNvPr id="328" name="Rectangle 20"/>
            <p:cNvSpPr>
              <a:spLocks noChangeArrowheads="1"/>
            </p:cNvSpPr>
            <p:nvPr/>
          </p:nvSpPr>
          <p:spPr bwMode="auto">
            <a:xfrm>
              <a:off x="2130970" y="4627297"/>
              <a:ext cx="795250" cy="44868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en-US" sz="1200" b="1">
                  <a:solidFill>
                    <a:srgbClr val="081D58"/>
                  </a:solidFill>
                  <a:latin typeface="Arial Narrow"/>
                  <a:ea typeface="Arial Narrow" pitchFamily="-111" charset="0"/>
                  <a:cs typeface="Arial Narrow"/>
                </a:rPr>
                <a:t>Affected </a:t>
              </a:r>
            </a:p>
            <a:p>
              <a:pPr algn="ctr"/>
              <a:r>
                <a:rPr lang="en-US" sz="1200" b="1">
                  <a:solidFill>
                    <a:srgbClr val="081D58"/>
                  </a:solidFill>
                  <a:latin typeface="Arial Narrow"/>
                  <a:ea typeface="Arial Narrow" pitchFamily="-111" charset="0"/>
                  <a:cs typeface="Arial Narrow"/>
                </a:rPr>
                <a:t>Boy</a:t>
              </a:r>
            </a:p>
          </p:txBody>
        </p:sp>
        <p:sp>
          <p:nvSpPr>
            <p:cNvPr id="329" name="Rectangle 22"/>
            <p:cNvSpPr>
              <a:spLocks noChangeArrowheads="1"/>
            </p:cNvSpPr>
            <p:nvPr/>
          </p:nvSpPr>
          <p:spPr bwMode="auto">
            <a:xfrm>
              <a:off x="3331892" y="4624122"/>
              <a:ext cx="957473" cy="448685"/>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en-US" sz="1200" b="1" dirty="0">
                  <a:solidFill>
                    <a:srgbClr val="081D58"/>
                  </a:solidFill>
                  <a:latin typeface="Arial Narrow"/>
                  <a:ea typeface="Arial Narrow" pitchFamily="-111" charset="0"/>
                  <a:cs typeface="Arial Narrow"/>
                </a:rPr>
                <a:t>Unaffected </a:t>
              </a:r>
            </a:p>
            <a:p>
              <a:pPr algn="ctr"/>
              <a:r>
                <a:rPr lang="en-US" sz="1200" b="1" dirty="0">
                  <a:solidFill>
                    <a:srgbClr val="081D58"/>
                  </a:solidFill>
                  <a:latin typeface="Arial Narrow"/>
                  <a:ea typeface="Arial Narrow" pitchFamily="-111" charset="0"/>
                  <a:cs typeface="Arial Narrow"/>
                </a:rPr>
                <a:t>Girl</a:t>
              </a:r>
            </a:p>
          </p:txBody>
        </p:sp>
        <p:sp>
          <p:nvSpPr>
            <p:cNvPr id="330" name="Rectangle 23"/>
            <p:cNvSpPr>
              <a:spLocks noChangeArrowheads="1"/>
            </p:cNvSpPr>
            <p:nvPr/>
          </p:nvSpPr>
          <p:spPr bwMode="auto">
            <a:xfrm>
              <a:off x="3778195" y="3803110"/>
              <a:ext cx="666527" cy="268208"/>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en-US" sz="1200" b="1" dirty="0">
                  <a:solidFill>
                    <a:srgbClr val="081D58"/>
                  </a:solidFill>
                  <a:latin typeface="Arial Narrow"/>
                  <a:ea typeface="Arial Narrow" pitchFamily="-111" charset="0"/>
                  <a:cs typeface="Arial Narrow"/>
                </a:rPr>
                <a:t>Mother</a:t>
              </a:r>
            </a:p>
          </p:txBody>
        </p:sp>
        <p:sp>
          <p:nvSpPr>
            <p:cNvPr id="331" name="Rectangle 24"/>
            <p:cNvSpPr>
              <a:spLocks noChangeArrowheads="1"/>
            </p:cNvSpPr>
            <p:nvPr/>
          </p:nvSpPr>
          <p:spPr bwMode="auto">
            <a:xfrm>
              <a:off x="1786364" y="3803110"/>
              <a:ext cx="666527" cy="268208"/>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en-US" sz="1200" b="1" dirty="0">
                  <a:solidFill>
                    <a:srgbClr val="081D58"/>
                  </a:solidFill>
                  <a:latin typeface="Arial Narrow"/>
                  <a:ea typeface="Arial Narrow" pitchFamily="-111" charset="0"/>
                  <a:cs typeface="Arial Narrow"/>
                </a:rPr>
                <a:t> Father</a:t>
              </a:r>
            </a:p>
          </p:txBody>
        </p:sp>
        <p:sp>
          <p:nvSpPr>
            <p:cNvPr id="332" name="Rectangle 25"/>
            <p:cNvSpPr>
              <a:spLocks noChangeArrowheads="1"/>
            </p:cNvSpPr>
            <p:nvPr/>
          </p:nvSpPr>
          <p:spPr bwMode="auto">
            <a:xfrm>
              <a:off x="2066985" y="4050745"/>
              <a:ext cx="55792" cy="278539"/>
            </a:xfrm>
            <a:prstGeom prst="rect">
              <a:avLst/>
            </a:prstGeom>
            <a:solidFill>
              <a:srgbClr val="FF0000"/>
            </a:solidFill>
            <a:ln w="12700">
              <a:solidFill>
                <a:srgbClr val="1E3B64"/>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333" name="Rectangle 26"/>
            <p:cNvSpPr>
              <a:spLocks noChangeArrowheads="1"/>
            </p:cNvSpPr>
            <p:nvPr/>
          </p:nvSpPr>
          <p:spPr bwMode="auto">
            <a:xfrm>
              <a:off x="2169928" y="4050745"/>
              <a:ext cx="61293" cy="278539"/>
            </a:xfrm>
            <a:prstGeom prst="rect">
              <a:avLst/>
            </a:prstGeom>
            <a:solidFill>
              <a:srgbClr val="1E3B65"/>
            </a:solidFill>
            <a:ln w="12700">
              <a:solidFill>
                <a:srgbClr val="1E3B64"/>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334" name="Rectangle 28"/>
            <p:cNvSpPr>
              <a:spLocks noChangeArrowheads="1"/>
            </p:cNvSpPr>
            <p:nvPr/>
          </p:nvSpPr>
          <p:spPr bwMode="auto">
            <a:xfrm>
              <a:off x="3537896" y="5122136"/>
              <a:ext cx="62864" cy="278539"/>
            </a:xfrm>
            <a:prstGeom prst="rect">
              <a:avLst/>
            </a:prstGeom>
            <a:solidFill>
              <a:srgbClr val="FF0000"/>
            </a:solidFill>
            <a:ln w="12700">
              <a:solidFill>
                <a:srgbClr val="1E3B64"/>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335" name="Rectangle 29"/>
            <p:cNvSpPr>
              <a:spLocks noChangeArrowheads="1"/>
            </p:cNvSpPr>
            <p:nvPr/>
          </p:nvSpPr>
          <p:spPr bwMode="auto">
            <a:xfrm>
              <a:off x="4062395" y="4050745"/>
              <a:ext cx="58150" cy="278539"/>
            </a:xfrm>
            <a:prstGeom prst="rect">
              <a:avLst/>
            </a:prstGeom>
            <a:solidFill>
              <a:srgbClr val="1E3B65"/>
            </a:solidFill>
            <a:ln w="12700">
              <a:solidFill>
                <a:srgbClr val="1E3B64"/>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336" name="Rectangle 30"/>
            <p:cNvSpPr>
              <a:spLocks noChangeArrowheads="1"/>
            </p:cNvSpPr>
            <p:nvPr/>
          </p:nvSpPr>
          <p:spPr bwMode="auto">
            <a:xfrm>
              <a:off x="4154788" y="4050745"/>
              <a:ext cx="62079" cy="278539"/>
            </a:xfrm>
            <a:prstGeom prst="rect">
              <a:avLst/>
            </a:prstGeom>
            <a:solidFill>
              <a:srgbClr val="FF0000"/>
            </a:solidFill>
            <a:ln w="12700">
              <a:solidFill>
                <a:srgbClr val="1E3B64"/>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337" name="Rectangle 33"/>
            <p:cNvSpPr>
              <a:spLocks noChangeArrowheads="1"/>
            </p:cNvSpPr>
            <p:nvPr/>
          </p:nvSpPr>
          <p:spPr bwMode="auto">
            <a:xfrm>
              <a:off x="2572448" y="5122136"/>
              <a:ext cx="69151" cy="278539"/>
            </a:xfrm>
            <a:prstGeom prst="rect">
              <a:avLst/>
            </a:prstGeom>
            <a:solidFill>
              <a:srgbClr val="FF0000"/>
            </a:solidFill>
            <a:ln w="12700">
              <a:solidFill>
                <a:srgbClr val="1E3B64"/>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338" name="Rectangle 34"/>
            <p:cNvSpPr>
              <a:spLocks noChangeArrowheads="1"/>
            </p:cNvSpPr>
            <p:nvPr/>
          </p:nvSpPr>
          <p:spPr bwMode="auto">
            <a:xfrm>
              <a:off x="2458044" y="5122136"/>
              <a:ext cx="68365" cy="278539"/>
            </a:xfrm>
            <a:prstGeom prst="rect">
              <a:avLst/>
            </a:prstGeom>
            <a:solidFill>
              <a:srgbClr val="FF0000"/>
            </a:solidFill>
            <a:ln w="12700">
              <a:solidFill>
                <a:srgbClr val="1E3B64"/>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grpSp>
          <p:nvGrpSpPr>
            <p:cNvPr id="339" name="Group 338"/>
            <p:cNvGrpSpPr/>
            <p:nvPr/>
          </p:nvGrpSpPr>
          <p:grpSpPr>
            <a:xfrm>
              <a:off x="802126" y="3788188"/>
              <a:ext cx="923218" cy="846575"/>
              <a:chOff x="5526526" y="1806988"/>
              <a:chExt cx="923218" cy="846575"/>
            </a:xfrm>
          </p:grpSpPr>
          <p:sp>
            <p:nvSpPr>
              <p:cNvPr id="343" name="Oval 37"/>
              <p:cNvSpPr>
                <a:spLocks noChangeArrowheads="1"/>
              </p:cNvSpPr>
              <p:nvPr/>
            </p:nvSpPr>
            <p:spPr bwMode="auto">
              <a:xfrm>
                <a:off x="5570639" y="2475166"/>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44" name="Freeform 38"/>
              <p:cNvSpPr>
                <a:spLocks/>
              </p:cNvSpPr>
              <p:nvPr/>
            </p:nvSpPr>
            <p:spPr bwMode="auto">
              <a:xfrm>
                <a:off x="5570639" y="2475166"/>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45" name="Freeform 39"/>
              <p:cNvSpPr>
                <a:spLocks/>
              </p:cNvSpPr>
              <p:nvPr/>
            </p:nvSpPr>
            <p:spPr bwMode="auto">
              <a:xfrm>
                <a:off x="5574578" y="2544092"/>
                <a:ext cx="376534" cy="94875"/>
              </a:xfrm>
              <a:custGeom>
                <a:avLst/>
                <a:gdLst>
                  <a:gd name="T0" fmla="*/ 0 w 816"/>
                  <a:gd name="T1" fmla="*/ 0 h 200"/>
                  <a:gd name="T2" fmla="*/ 0 w 816"/>
                  <a:gd name="T3" fmla="*/ 2 h 200"/>
                  <a:gd name="T4" fmla="*/ 1 w 816"/>
                  <a:gd name="T5" fmla="*/ 2 h 200"/>
                  <a:gd name="T6" fmla="*/ 1 w 816"/>
                  <a:gd name="T7" fmla="*/ 3 h 200"/>
                  <a:gd name="T8" fmla="*/ 2 w 816"/>
                  <a:gd name="T9" fmla="*/ 4 h 200"/>
                  <a:gd name="T10" fmla="*/ 3 w 816"/>
                  <a:gd name="T11" fmla="*/ 4 h 200"/>
                  <a:gd name="T12" fmla="*/ 5 w 816"/>
                  <a:gd name="T13" fmla="*/ 4 h 200"/>
                  <a:gd name="T14" fmla="*/ 6 w 816"/>
                  <a:gd name="T15" fmla="*/ 5 h 200"/>
                  <a:gd name="T16" fmla="*/ 7 w 816"/>
                  <a:gd name="T17" fmla="*/ 5 h 200"/>
                  <a:gd name="T18" fmla="*/ 9 w 816"/>
                  <a:gd name="T19" fmla="*/ 5 h 200"/>
                  <a:gd name="T20" fmla="*/ 10 w 816"/>
                  <a:gd name="T21" fmla="*/ 5 h 200"/>
                  <a:gd name="T22" fmla="*/ 11 w 816"/>
                  <a:gd name="T23" fmla="*/ 5 h 200"/>
                  <a:gd name="T24" fmla="*/ 12 w 816"/>
                  <a:gd name="T25" fmla="*/ 5 h 200"/>
                  <a:gd name="T26" fmla="*/ 13 w 816"/>
                  <a:gd name="T27" fmla="*/ 5 h 200"/>
                  <a:gd name="T28" fmla="*/ 15 w 816"/>
                  <a:gd name="T29" fmla="*/ 4 h 200"/>
                  <a:gd name="T30" fmla="*/ 15 w 816"/>
                  <a:gd name="T31" fmla="*/ 4 h 200"/>
                  <a:gd name="T32" fmla="*/ 16 w 816"/>
                  <a:gd name="T33" fmla="*/ 4 h 200"/>
                  <a:gd name="T34" fmla="*/ 18 w 816"/>
                  <a:gd name="T35" fmla="*/ 4 h 200"/>
                  <a:gd name="T36" fmla="*/ 18 w 816"/>
                  <a:gd name="T37" fmla="*/ 3 h 200"/>
                  <a:gd name="T38" fmla="*/ 19 w 816"/>
                  <a:gd name="T39" fmla="*/ 2 h 200"/>
                  <a:gd name="T40" fmla="*/ 19 w 816"/>
                  <a:gd name="T41" fmla="*/ 2 h 200"/>
                  <a:gd name="T42" fmla="*/ 19 w 816"/>
                  <a:gd name="T43" fmla="*/ 0 h 200"/>
                  <a:gd name="T44" fmla="*/ 19 w 816"/>
                  <a:gd name="T45" fmla="*/ 1 h 200"/>
                  <a:gd name="T46" fmla="*/ 19 w 816"/>
                  <a:gd name="T47" fmla="*/ 1 h 200"/>
                  <a:gd name="T48" fmla="*/ 18 w 816"/>
                  <a:gd name="T49" fmla="*/ 1 h 200"/>
                  <a:gd name="T50" fmla="*/ 17 w 816"/>
                  <a:gd name="T51" fmla="*/ 2 h 200"/>
                  <a:gd name="T52" fmla="*/ 16 w 816"/>
                  <a:gd name="T53" fmla="*/ 2 h 200"/>
                  <a:gd name="T54" fmla="*/ 15 w 816"/>
                  <a:gd name="T55" fmla="*/ 2 h 200"/>
                  <a:gd name="T56" fmla="*/ 15 w 816"/>
                  <a:gd name="T57" fmla="*/ 3 h 200"/>
                  <a:gd name="T58" fmla="*/ 13 w 816"/>
                  <a:gd name="T59" fmla="*/ 3 h 200"/>
                  <a:gd name="T60" fmla="*/ 12 w 816"/>
                  <a:gd name="T61" fmla="*/ 3 h 200"/>
                  <a:gd name="T62" fmla="*/ 11 w 816"/>
                  <a:gd name="T63" fmla="*/ 3 h 200"/>
                  <a:gd name="T64" fmla="*/ 9 w 816"/>
                  <a:gd name="T65" fmla="*/ 3 h 200"/>
                  <a:gd name="T66" fmla="*/ 9 w 816"/>
                  <a:gd name="T67" fmla="*/ 3 h 200"/>
                  <a:gd name="T68" fmla="*/ 7 w 816"/>
                  <a:gd name="T69" fmla="*/ 3 h 200"/>
                  <a:gd name="T70" fmla="*/ 6 w 816"/>
                  <a:gd name="T71" fmla="*/ 3 h 200"/>
                  <a:gd name="T72" fmla="*/ 5 w 816"/>
                  <a:gd name="T73" fmla="*/ 2 h 200"/>
                  <a:gd name="T74" fmla="*/ 4 w 816"/>
                  <a:gd name="T75" fmla="*/ 2 h 200"/>
                  <a:gd name="T76" fmla="*/ 2 w 816"/>
                  <a:gd name="T77" fmla="*/ 2 h 200"/>
                  <a:gd name="T78" fmla="*/ 2 w 816"/>
                  <a:gd name="T79" fmla="*/ 2 h 200"/>
                  <a:gd name="T80" fmla="*/ 1 w 816"/>
                  <a:gd name="T81" fmla="*/ 1 h 200"/>
                  <a:gd name="T82" fmla="*/ 1 w 816"/>
                  <a:gd name="T83" fmla="*/ 1 h 200"/>
                  <a:gd name="T84" fmla="*/ 0 w 816"/>
                  <a:gd name="T85" fmla="*/ 0 h 2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200"/>
                  <a:gd name="T131" fmla="*/ 816 w 816"/>
                  <a:gd name="T132" fmla="*/ 200 h 2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200">
                    <a:moveTo>
                      <a:pt x="0" y="0"/>
                    </a:moveTo>
                    <a:lnTo>
                      <a:pt x="0" y="72"/>
                    </a:lnTo>
                    <a:lnTo>
                      <a:pt x="16" y="104"/>
                    </a:lnTo>
                    <a:lnTo>
                      <a:pt x="40" y="120"/>
                    </a:lnTo>
                    <a:lnTo>
                      <a:pt x="80" y="144"/>
                    </a:lnTo>
                    <a:lnTo>
                      <a:pt x="128" y="160"/>
                    </a:lnTo>
                    <a:lnTo>
                      <a:pt x="184" y="176"/>
                    </a:lnTo>
                    <a:lnTo>
                      <a:pt x="248" y="184"/>
                    </a:lnTo>
                    <a:lnTo>
                      <a:pt x="304" y="192"/>
                    </a:lnTo>
                    <a:lnTo>
                      <a:pt x="368" y="192"/>
                    </a:lnTo>
                    <a:lnTo>
                      <a:pt x="424" y="200"/>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12"/>
                    </a:lnTo>
                    <a:lnTo>
                      <a:pt x="560" y="112"/>
                    </a:lnTo>
                    <a:lnTo>
                      <a:pt x="496" y="120"/>
                    </a:lnTo>
                    <a:lnTo>
                      <a:pt x="456" y="128"/>
                    </a:lnTo>
                    <a:lnTo>
                      <a:pt x="408" y="128"/>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46" name="Oval 40"/>
              <p:cNvSpPr>
                <a:spLocks noChangeArrowheads="1"/>
              </p:cNvSpPr>
              <p:nvPr/>
            </p:nvSpPr>
            <p:spPr bwMode="auto">
              <a:xfrm>
                <a:off x="5570639" y="2441108"/>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47" name="Freeform 41"/>
              <p:cNvSpPr>
                <a:spLocks/>
              </p:cNvSpPr>
              <p:nvPr/>
            </p:nvSpPr>
            <p:spPr bwMode="auto">
              <a:xfrm>
                <a:off x="5570639" y="2441108"/>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48" name="Freeform 42"/>
              <p:cNvSpPr>
                <a:spLocks/>
              </p:cNvSpPr>
              <p:nvPr/>
            </p:nvSpPr>
            <p:spPr bwMode="auto">
              <a:xfrm>
                <a:off x="5574578" y="2510034"/>
                <a:ext cx="376534" cy="94875"/>
              </a:xfrm>
              <a:custGeom>
                <a:avLst/>
                <a:gdLst>
                  <a:gd name="T0" fmla="*/ 0 w 816"/>
                  <a:gd name="T1" fmla="*/ 0 h 200"/>
                  <a:gd name="T2" fmla="*/ 0 w 816"/>
                  <a:gd name="T3" fmla="*/ 2 h 200"/>
                  <a:gd name="T4" fmla="*/ 1 w 816"/>
                  <a:gd name="T5" fmla="*/ 2 h 200"/>
                  <a:gd name="T6" fmla="*/ 1 w 816"/>
                  <a:gd name="T7" fmla="*/ 3 h 200"/>
                  <a:gd name="T8" fmla="*/ 2 w 816"/>
                  <a:gd name="T9" fmla="*/ 4 h 200"/>
                  <a:gd name="T10" fmla="*/ 3 w 816"/>
                  <a:gd name="T11" fmla="*/ 4 h 200"/>
                  <a:gd name="T12" fmla="*/ 5 w 816"/>
                  <a:gd name="T13" fmla="*/ 4 h 200"/>
                  <a:gd name="T14" fmla="*/ 6 w 816"/>
                  <a:gd name="T15" fmla="*/ 5 h 200"/>
                  <a:gd name="T16" fmla="*/ 7 w 816"/>
                  <a:gd name="T17" fmla="*/ 5 h 200"/>
                  <a:gd name="T18" fmla="*/ 9 w 816"/>
                  <a:gd name="T19" fmla="*/ 5 h 200"/>
                  <a:gd name="T20" fmla="*/ 10 w 816"/>
                  <a:gd name="T21" fmla="*/ 5 h 200"/>
                  <a:gd name="T22" fmla="*/ 11 w 816"/>
                  <a:gd name="T23" fmla="*/ 5 h 200"/>
                  <a:gd name="T24" fmla="*/ 12 w 816"/>
                  <a:gd name="T25" fmla="*/ 5 h 200"/>
                  <a:gd name="T26" fmla="*/ 13 w 816"/>
                  <a:gd name="T27" fmla="*/ 5 h 200"/>
                  <a:gd name="T28" fmla="*/ 15 w 816"/>
                  <a:gd name="T29" fmla="*/ 4 h 200"/>
                  <a:gd name="T30" fmla="*/ 15 w 816"/>
                  <a:gd name="T31" fmla="*/ 4 h 200"/>
                  <a:gd name="T32" fmla="*/ 16 w 816"/>
                  <a:gd name="T33" fmla="*/ 4 h 200"/>
                  <a:gd name="T34" fmla="*/ 18 w 816"/>
                  <a:gd name="T35" fmla="*/ 4 h 200"/>
                  <a:gd name="T36" fmla="*/ 18 w 816"/>
                  <a:gd name="T37" fmla="*/ 3 h 200"/>
                  <a:gd name="T38" fmla="*/ 19 w 816"/>
                  <a:gd name="T39" fmla="*/ 2 h 200"/>
                  <a:gd name="T40" fmla="*/ 19 w 816"/>
                  <a:gd name="T41" fmla="*/ 2 h 200"/>
                  <a:gd name="T42" fmla="*/ 19 w 816"/>
                  <a:gd name="T43" fmla="*/ 0 h 200"/>
                  <a:gd name="T44" fmla="*/ 19 w 816"/>
                  <a:gd name="T45" fmla="*/ 1 h 200"/>
                  <a:gd name="T46" fmla="*/ 19 w 816"/>
                  <a:gd name="T47" fmla="*/ 1 h 200"/>
                  <a:gd name="T48" fmla="*/ 18 w 816"/>
                  <a:gd name="T49" fmla="*/ 1 h 200"/>
                  <a:gd name="T50" fmla="*/ 17 w 816"/>
                  <a:gd name="T51" fmla="*/ 2 h 200"/>
                  <a:gd name="T52" fmla="*/ 16 w 816"/>
                  <a:gd name="T53" fmla="*/ 2 h 200"/>
                  <a:gd name="T54" fmla="*/ 15 w 816"/>
                  <a:gd name="T55" fmla="*/ 2 h 200"/>
                  <a:gd name="T56" fmla="*/ 15 w 816"/>
                  <a:gd name="T57" fmla="*/ 3 h 200"/>
                  <a:gd name="T58" fmla="*/ 13 w 816"/>
                  <a:gd name="T59" fmla="*/ 3 h 200"/>
                  <a:gd name="T60" fmla="*/ 12 w 816"/>
                  <a:gd name="T61" fmla="*/ 3 h 200"/>
                  <a:gd name="T62" fmla="*/ 11 w 816"/>
                  <a:gd name="T63" fmla="*/ 3 h 200"/>
                  <a:gd name="T64" fmla="*/ 9 w 816"/>
                  <a:gd name="T65" fmla="*/ 3 h 200"/>
                  <a:gd name="T66" fmla="*/ 9 w 816"/>
                  <a:gd name="T67" fmla="*/ 3 h 200"/>
                  <a:gd name="T68" fmla="*/ 7 w 816"/>
                  <a:gd name="T69" fmla="*/ 3 h 200"/>
                  <a:gd name="T70" fmla="*/ 6 w 816"/>
                  <a:gd name="T71" fmla="*/ 3 h 200"/>
                  <a:gd name="T72" fmla="*/ 5 w 816"/>
                  <a:gd name="T73" fmla="*/ 2 h 200"/>
                  <a:gd name="T74" fmla="*/ 4 w 816"/>
                  <a:gd name="T75" fmla="*/ 2 h 200"/>
                  <a:gd name="T76" fmla="*/ 2 w 816"/>
                  <a:gd name="T77" fmla="*/ 2 h 200"/>
                  <a:gd name="T78" fmla="*/ 2 w 816"/>
                  <a:gd name="T79" fmla="*/ 2 h 200"/>
                  <a:gd name="T80" fmla="*/ 1 w 816"/>
                  <a:gd name="T81" fmla="*/ 1 h 200"/>
                  <a:gd name="T82" fmla="*/ 1 w 816"/>
                  <a:gd name="T83" fmla="*/ 1 h 200"/>
                  <a:gd name="T84" fmla="*/ 0 w 816"/>
                  <a:gd name="T85" fmla="*/ 0 h 2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200"/>
                  <a:gd name="T131" fmla="*/ 816 w 816"/>
                  <a:gd name="T132" fmla="*/ 200 h 2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200">
                    <a:moveTo>
                      <a:pt x="0" y="0"/>
                    </a:moveTo>
                    <a:lnTo>
                      <a:pt x="0" y="72"/>
                    </a:lnTo>
                    <a:lnTo>
                      <a:pt x="16" y="104"/>
                    </a:lnTo>
                    <a:lnTo>
                      <a:pt x="40" y="120"/>
                    </a:lnTo>
                    <a:lnTo>
                      <a:pt x="80" y="144"/>
                    </a:lnTo>
                    <a:lnTo>
                      <a:pt x="128" y="160"/>
                    </a:lnTo>
                    <a:lnTo>
                      <a:pt x="184" y="176"/>
                    </a:lnTo>
                    <a:lnTo>
                      <a:pt x="248" y="184"/>
                    </a:lnTo>
                    <a:lnTo>
                      <a:pt x="304" y="192"/>
                    </a:lnTo>
                    <a:lnTo>
                      <a:pt x="368" y="192"/>
                    </a:lnTo>
                    <a:lnTo>
                      <a:pt x="424" y="200"/>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12"/>
                    </a:lnTo>
                    <a:lnTo>
                      <a:pt x="560" y="112"/>
                    </a:lnTo>
                    <a:lnTo>
                      <a:pt x="496" y="120"/>
                    </a:lnTo>
                    <a:lnTo>
                      <a:pt x="456" y="128"/>
                    </a:lnTo>
                    <a:lnTo>
                      <a:pt x="408" y="128"/>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49" name="Oval 43"/>
              <p:cNvSpPr>
                <a:spLocks noChangeArrowheads="1"/>
              </p:cNvSpPr>
              <p:nvPr/>
            </p:nvSpPr>
            <p:spPr bwMode="auto">
              <a:xfrm>
                <a:off x="5596634" y="2402996"/>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50" name="Freeform 44"/>
              <p:cNvSpPr>
                <a:spLocks/>
              </p:cNvSpPr>
              <p:nvPr/>
            </p:nvSpPr>
            <p:spPr bwMode="auto">
              <a:xfrm>
                <a:off x="5596634" y="2402996"/>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51" name="Freeform 45"/>
              <p:cNvSpPr>
                <a:spLocks/>
              </p:cNvSpPr>
              <p:nvPr/>
            </p:nvSpPr>
            <p:spPr bwMode="auto">
              <a:xfrm>
                <a:off x="5600573" y="2471922"/>
                <a:ext cx="375746"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4 h 192"/>
                  <a:gd name="T28" fmla="*/ 15 w 816"/>
                  <a:gd name="T29" fmla="*/ 4 h 192"/>
                  <a:gd name="T30" fmla="*/ 15 w 816"/>
                  <a:gd name="T31" fmla="*/ 4 h 192"/>
                  <a:gd name="T32" fmla="*/ 16 w 816"/>
                  <a:gd name="T33" fmla="*/ 4 h 192"/>
                  <a:gd name="T34" fmla="*/ 17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8 w 816"/>
                  <a:gd name="T67" fmla="*/ 3 h 192"/>
                  <a:gd name="T68" fmla="*/ 7 w 816"/>
                  <a:gd name="T69" fmla="*/ 3 h 192"/>
                  <a:gd name="T70" fmla="*/ 5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72"/>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04"/>
                    </a:lnTo>
                    <a:lnTo>
                      <a:pt x="560" y="112"/>
                    </a:lnTo>
                    <a:lnTo>
                      <a:pt x="496" y="120"/>
                    </a:lnTo>
                    <a:lnTo>
                      <a:pt x="456" y="128"/>
                    </a:lnTo>
                    <a:lnTo>
                      <a:pt x="408" y="120"/>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52" name="Oval 46"/>
              <p:cNvSpPr>
                <a:spLocks noChangeArrowheads="1"/>
              </p:cNvSpPr>
              <p:nvPr/>
            </p:nvSpPr>
            <p:spPr bwMode="auto">
              <a:xfrm>
                <a:off x="5570639" y="2368938"/>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53" name="Freeform 47"/>
              <p:cNvSpPr>
                <a:spLocks/>
              </p:cNvSpPr>
              <p:nvPr/>
            </p:nvSpPr>
            <p:spPr bwMode="auto">
              <a:xfrm>
                <a:off x="5570639" y="2368938"/>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54" name="Freeform 48"/>
              <p:cNvSpPr>
                <a:spLocks/>
              </p:cNvSpPr>
              <p:nvPr/>
            </p:nvSpPr>
            <p:spPr bwMode="auto">
              <a:xfrm>
                <a:off x="5574578" y="2437865"/>
                <a:ext cx="376534"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4 h 192"/>
                  <a:gd name="T28" fmla="*/ 15 w 816"/>
                  <a:gd name="T29" fmla="*/ 4 h 192"/>
                  <a:gd name="T30" fmla="*/ 15 w 816"/>
                  <a:gd name="T31" fmla="*/ 4 h 192"/>
                  <a:gd name="T32" fmla="*/ 16 w 816"/>
                  <a:gd name="T33" fmla="*/ 4 h 192"/>
                  <a:gd name="T34" fmla="*/ 18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72"/>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04"/>
                    </a:lnTo>
                    <a:lnTo>
                      <a:pt x="560" y="112"/>
                    </a:lnTo>
                    <a:lnTo>
                      <a:pt x="496" y="120"/>
                    </a:lnTo>
                    <a:lnTo>
                      <a:pt x="456" y="128"/>
                    </a:lnTo>
                    <a:lnTo>
                      <a:pt x="408" y="120"/>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55" name="Oval 49"/>
              <p:cNvSpPr>
                <a:spLocks noChangeArrowheads="1"/>
              </p:cNvSpPr>
              <p:nvPr/>
            </p:nvSpPr>
            <p:spPr bwMode="auto">
              <a:xfrm>
                <a:off x="5607662" y="2334881"/>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56" name="Freeform 50"/>
              <p:cNvSpPr>
                <a:spLocks/>
              </p:cNvSpPr>
              <p:nvPr/>
            </p:nvSpPr>
            <p:spPr bwMode="auto">
              <a:xfrm>
                <a:off x="5607662" y="2334881"/>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57" name="Freeform 51"/>
              <p:cNvSpPr>
                <a:spLocks/>
              </p:cNvSpPr>
              <p:nvPr/>
            </p:nvSpPr>
            <p:spPr bwMode="auto">
              <a:xfrm>
                <a:off x="5611601" y="2402996"/>
                <a:ext cx="375746" cy="91631"/>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5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5 h 192"/>
                  <a:gd name="T28" fmla="*/ 15 w 816"/>
                  <a:gd name="T29" fmla="*/ 4 h 192"/>
                  <a:gd name="T30" fmla="*/ 15 w 816"/>
                  <a:gd name="T31" fmla="*/ 4 h 192"/>
                  <a:gd name="T32" fmla="*/ 16 w 816"/>
                  <a:gd name="T33" fmla="*/ 4 h 192"/>
                  <a:gd name="T34" fmla="*/ 17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8 w 816"/>
                  <a:gd name="T67" fmla="*/ 3 h 192"/>
                  <a:gd name="T68" fmla="*/ 7 w 816"/>
                  <a:gd name="T69" fmla="*/ 3 h 192"/>
                  <a:gd name="T70" fmla="*/ 5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72"/>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04"/>
                    </a:lnTo>
                    <a:lnTo>
                      <a:pt x="560" y="112"/>
                    </a:lnTo>
                    <a:lnTo>
                      <a:pt x="496" y="120"/>
                    </a:lnTo>
                    <a:lnTo>
                      <a:pt x="456" y="128"/>
                    </a:lnTo>
                    <a:lnTo>
                      <a:pt x="408" y="120"/>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58" name="Oval 52"/>
              <p:cNvSpPr>
                <a:spLocks noChangeArrowheads="1"/>
              </p:cNvSpPr>
              <p:nvPr/>
            </p:nvSpPr>
            <p:spPr bwMode="auto">
              <a:xfrm>
                <a:off x="5611601" y="2300823"/>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59" name="Freeform 53"/>
              <p:cNvSpPr>
                <a:spLocks/>
              </p:cNvSpPr>
              <p:nvPr/>
            </p:nvSpPr>
            <p:spPr bwMode="auto">
              <a:xfrm>
                <a:off x="5611601" y="2300823"/>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60" name="Freeform 54"/>
              <p:cNvSpPr>
                <a:spLocks/>
              </p:cNvSpPr>
              <p:nvPr/>
            </p:nvSpPr>
            <p:spPr bwMode="auto">
              <a:xfrm>
                <a:off x="5614752" y="2368938"/>
                <a:ext cx="376534" cy="91631"/>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5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5 h 192"/>
                  <a:gd name="T28" fmla="*/ 15 w 816"/>
                  <a:gd name="T29" fmla="*/ 4 h 192"/>
                  <a:gd name="T30" fmla="*/ 15 w 816"/>
                  <a:gd name="T31" fmla="*/ 4 h 192"/>
                  <a:gd name="T32" fmla="*/ 16 w 816"/>
                  <a:gd name="T33" fmla="*/ 4 h 192"/>
                  <a:gd name="T34" fmla="*/ 18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72"/>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04"/>
                    </a:lnTo>
                    <a:lnTo>
                      <a:pt x="560" y="112"/>
                    </a:lnTo>
                    <a:lnTo>
                      <a:pt x="496" y="120"/>
                    </a:lnTo>
                    <a:lnTo>
                      <a:pt x="456" y="128"/>
                    </a:lnTo>
                    <a:lnTo>
                      <a:pt x="408" y="120"/>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61" name="Oval 55"/>
              <p:cNvSpPr>
                <a:spLocks noChangeArrowheads="1"/>
              </p:cNvSpPr>
              <p:nvPr/>
            </p:nvSpPr>
            <p:spPr bwMode="auto">
              <a:xfrm>
                <a:off x="5611601" y="2266766"/>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62" name="Freeform 56"/>
              <p:cNvSpPr>
                <a:spLocks/>
              </p:cNvSpPr>
              <p:nvPr/>
            </p:nvSpPr>
            <p:spPr bwMode="auto">
              <a:xfrm>
                <a:off x="5611601" y="2266766"/>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63" name="Freeform 57"/>
              <p:cNvSpPr>
                <a:spLocks/>
              </p:cNvSpPr>
              <p:nvPr/>
            </p:nvSpPr>
            <p:spPr bwMode="auto">
              <a:xfrm>
                <a:off x="5614752" y="2334881"/>
                <a:ext cx="376534" cy="91631"/>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5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5 h 192"/>
                  <a:gd name="T28" fmla="*/ 15 w 816"/>
                  <a:gd name="T29" fmla="*/ 4 h 192"/>
                  <a:gd name="T30" fmla="*/ 15 w 816"/>
                  <a:gd name="T31" fmla="*/ 4 h 192"/>
                  <a:gd name="T32" fmla="*/ 16 w 816"/>
                  <a:gd name="T33" fmla="*/ 4 h 192"/>
                  <a:gd name="T34" fmla="*/ 18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72"/>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04"/>
                    </a:lnTo>
                    <a:lnTo>
                      <a:pt x="560" y="112"/>
                    </a:lnTo>
                    <a:lnTo>
                      <a:pt x="496" y="120"/>
                    </a:lnTo>
                    <a:lnTo>
                      <a:pt x="456" y="128"/>
                    </a:lnTo>
                    <a:lnTo>
                      <a:pt x="408" y="120"/>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64" name="Oval 58"/>
              <p:cNvSpPr>
                <a:spLocks noChangeArrowheads="1"/>
              </p:cNvSpPr>
              <p:nvPr/>
            </p:nvSpPr>
            <p:spPr bwMode="auto">
              <a:xfrm>
                <a:off x="5578517" y="2201894"/>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65" name="Freeform 59"/>
              <p:cNvSpPr>
                <a:spLocks/>
              </p:cNvSpPr>
              <p:nvPr/>
            </p:nvSpPr>
            <p:spPr bwMode="auto">
              <a:xfrm>
                <a:off x="5578517" y="2201894"/>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66" name="Freeform 60"/>
              <p:cNvSpPr>
                <a:spLocks/>
              </p:cNvSpPr>
              <p:nvPr/>
            </p:nvSpPr>
            <p:spPr bwMode="auto">
              <a:xfrm>
                <a:off x="5581668" y="2270009"/>
                <a:ext cx="376534" cy="95686"/>
              </a:xfrm>
              <a:custGeom>
                <a:avLst/>
                <a:gdLst>
                  <a:gd name="T0" fmla="*/ 0 w 816"/>
                  <a:gd name="T1" fmla="*/ 0 h 200"/>
                  <a:gd name="T2" fmla="*/ 0 w 816"/>
                  <a:gd name="T3" fmla="*/ 2 h 200"/>
                  <a:gd name="T4" fmla="*/ 1 w 816"/>
                  <a:gd name="T5" fmla="*/ 2 h 200"/>
                  <a:gd name="T6" fmla="*/ 1 w 816"/>
                  <a:gd name="T7" fmla="*/ 3 h 200"/>
                  <a:gd name="T8" fmla="*/ 2 w 816"/>
                  <a:gd name="T9" fmla="*/ 4 h 200"/>
                  <a:gd name="T10" fmla="*/ 3 w 816"/>
                  <a:gd name="T11" fmla="*/ 4 h 200"/>
                  <a:gd name="T12" fmla="*/ 5 w 816"/>
                  <a:gd name="T13" fmla="*/ 4 h 200"/>
                  <a:gd name="T14" fmla="*/ 6 w 816"/>
                  <a:gd name="T15" fmla="*/ 5 h 200"/>
                  <a:gd name="T16" fmla="*/ 7 w 816"/>
                  <a:gd name="T17" fmla="*/ 5 h 200"/>
                  <a:gd name="T18" fmla="*/ 9 w 816"/>
                  <a:gd name="T19" fmla="*/ 5 h 200"/>
                  <a:gd name="T20" fmla="*/ 10 w 816"/>
                  <a:gd name="T21" fmla="*/ 5 h 200"/>
                  <a:gd name="T22" fmla="*/ 11 w 816"/>
                  <a:gd name="T23" fmla="*/ 5 h 200"/>
                  <a:gd name="T24" fmla="*/ 12 w 816"/>
                  <a:gd name="T25" fmla="*/ 5 h 200"/>
                  <a:gd name="T26" fmla="*/ 13 w 816"/>
                  <a:gd name="T27" fmla="*/ 5 h 200"/>
                  <a:gd name="T28" fmla="*/ 15 w 816"/>
                  <a:gd name="T29" fmla="*/ 4 h 200"/>
                  <a:gd name="T30" fmla="*/ 15 w 816"/>
                  <a:gd name="T31" fmla="*/ 4 h 200"/>
                  <a:gd name="T32" fmla="*/ 16 w 816"/>
                  <a:gd name="T33" fmla="*/ 4 h 200"/>
                  <a:gd name="T34" fmla="*/ 18 w 816"/>
                  <a:gd name="T35" fmla="*/ 4 h 200"/>
                  <a:gd name="T36" fmla="*/ 18 w 816"/>
                  <a:gd name="T37" fmla="*/ 3 h 200"/>
                  <a:gd name="T38" fmla="*/ 19 w 816"/>
                  <a:gd name="T39" fmla="*/ 2 h 200"/>
                  <a:gd name="T40" fmla="*/ 19 w 816"/>
                  <a:gd name="T41" fmla="*/ 2 h 200"/>
                  <a:gd name="T42" fmla="*/ 19 w 816"/>
                  <a:gd name="T43" fmla="*/ 0 h 200"/>
                  <a:gd name="T44" fmla="*/ 19 w 816"/>
                  <a:gd name="T45" fmla="*/ 1 h 200"/>
                  <a:gd name="T46" fmla="*/ 19 w 816"/>
                  <a:gd name="T47" fmla="*/ 1 h 200"/>
                  <a:gd name="T48" fmla="*/ 18 w 816"/>
                  <a:gd name="T49" fmla="*/ 1 h 200"/>
                  <a:gd name="T50" fmla="*/ 17 w 816"/>
                  <a:gd name="T51" fmla="*/ 2 h 200"/>
                  <a:gd name="T52" fmla="*/ 16 w 816"/>
                  <a:gd name="T53" fmla="*/ 2 h 200"/>
                  <a:gd name="T54" fmla="*/ 15 w 816"/>
                  <a:gd name="T55" fmla="*/ 2 h 200"/>
                  <a:gd name="T56" fmla="*/ 15 w 816"/>
                  <a:gd name="T57" fmla="*/ 3 h 200"/>
                  <a:gd name="T58" fmla="*/ 13 w 816"/>
                  <a:gd name="T59" fmla="*/ 3 h 200"/>
                  <a:gd name="T60" fmla="*/ 12 w 816"/>
                  <a:gd name="T61" fmla="*/ 3 h 200"/>
                  <a:gd name="T62" fmla="*/ 11 w 816"/>
                  <a:gd name="T63" fmla="*/ 3 h 200"/>
                  <a:gd name="T64" fmla="*/ 9 w 816"/>
                  <a:gd name="T65" fmla="*/ 3 h 200"/>
                  <a:gd name="T66" fmla="*/ 9 w 816"/>
                  <a:gd name="T67" fmla="*/ 3 h 200"/>
                  <a:gd name="T68" fmla="*/ 7 w 816"/>
                  <a:gd name="T69" fmla="*/ 3 h 200"/>
                  <a:gd name="T70" fmla="*/ 6 w 816"/>
                  <a:gd name="T71" fmla="*/ 3 h 200"/>
                  <a:gd name="T72" fmla="*/ 5 w 816"/>
                  <a:gd name="T73" fmla="*/ 2 h 200"/>
                  <a:gd name="T74" fmla="*/ 4 w 816"/>
                  <a:gd name="T75" fmla="*/ 2 h 200"/>
                  <a:gd name="T76" fmla="*/ 2 w 816"/>
                  <a:gd name="T77" fmla="*/ 2 h 200"/>
                  <a:gd name="T78" fmla="*/ 2 w 816"/>
                  <a:gd name="T79" fmla="*/ 2 h 200"/>
                  <a:gd name="T80" fmla="*/ 1 w 816"/>
                  <a:gd name="T81" fmla="*/ 1 h 200"/>
                  <a:gd name="T82" fmla="*/ 1 w 816"/>
                  <a:gd name="T83" fmla="*/ 1 h 200"/>
                  <a:gd name="T84" fmla="*/ 0 w 816"/>
                  <a:gd name="T85" fmla="*/ 0 h 2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200"/>
                  <a:gd name="T131" fmla="*/ 816 w 816"/>
                  <a:gd name="T132" fmla="*/ 200 h 2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200">
                    <a:moveTo>
                      <a:pt x="0" y="0"/>
                    </a:moveTo>
                    <a:lnTo>
                      <a:pt x="0" y="72"/>
                    </a:lnTo>
                    <a:lnTo>
                      <a:pt x="16" y="104"/>
                    </a:lnTo>
                    <a:lnTo>
                      <a:pt x="40" y="120"/>
                    </a:lnTo>
                    <a:lnTo>
                      <a:pt x="80" y="144"/>
                    </a:lnTo>
                    <a:lnTo>
                      <a:pt x="128" y="160"/>
                    </a:lnTo>
                    <a:lnTo>
                      <a:pt x="184" y="176"/>
                    </a:lnTo>
                    <a:lnTo>
                      <a:pt x="248" y="184"/>
                    </a:lnTo>
                    <a:lnTo>
                      <a:pt x="304" y="192"/>
                    </a:lnTo>
                    <a:lnTo>
                      <a:pt x="368" y="192"/>
                    </a:lnTo>
                    <a:lnTo>
                      <a:pt x="424" y="200"/>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12"/>
                    </a:lnTo>
                    <a:lnTo>
                      <a:pt x="560" y="112"/>
                    </a:lnTo>
                    <a:lnTo>
                      <a:pt x="496" y="120"/>
                    </a:lnTo>
                    <a:lnTo>
                      <a:pt x="456" y="128"/>
                    </a:lnTo>
                    <a:lnTo>
                      <a:pt x="408" y="128"/>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67" name="Oval 61"/>
              <p:cNvSpPr>
                <a:spLocks noChangeArrowheads="1"/>
              </p:cNvSpPr>
              <p:nvPr/>
            </p:nvSpPr>
            <p:spPr bwMode="auto">
              <a:xfrm>
                <a:off x="5578517" y="2167836"/>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68" name="Freeform 62"/>
              <p:cNvSpPr>
                <a:spLocks/>
              </p:cNvSpPr>
              <p:nvPr/>
            </p:nvSpPr>
            <p:spPr bwMode="auto">
              <a:xfrm>
                <a:off x="5578517" y="2167836"/>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69" name="Freeform 63"/>
              <p:cNvSpPr>
                <a:spLocks/>
              </p:cNvSpPr>
              <p:nvPr/>
            </p:nvSpPr>
            <p:spPr bwMode="auto">
              <a:xfrm>
                <a:off x="5581668" y="2235952"/>
                <a:ext cx="376534" cy="94875"/>
              </a:xfrm>
              <a:custGeom>
                <a:avLst/>
                <a:gdLst>
                  <a:gd name="T0" fmla="*/ 0 w 816"/>
                  <a:gd name="T1" fmla="*/ 0 h 200"/>
                  <a:gd name="T2" fmla="*/ 0 w 816"/>
                  <a:gd name="T3" fmla="*/ 2 h 200"/>
                  <a:gd name="T4" fmla="*/ 1 w 816"/>
                  <a:gd name="T5" fmla="*/ 2 h 200"/>
                  <a:gd name="T6" fmla="*/ 1 w 816"/>
                  <a:gd name="T7" fmla="*/ 3 h 200"/>
                  <a:gd name="T8" fmla="*/ 2 w 816"/>
                  <a:gd name="T9" fmla="*/ 4 h 200"/>
                  <a:gd name="T10" fmla="*/ 3 w 816"/>
                  <a:gd name="T11" fmla="*/ 4 h 200"/>
                  <a:gd name="T12" fmla="*/ 5 w 816"/>
                  <a:gd name="T13" fmla="*/ 4 h 200"/>
                  <a:gd name="T14" fmla="*/ 6 w 816"/>
                  <a:gd name="T15" fmla="*/ 5 h 200"/>
                  <a:gd name="T16" fmla="*/ 7 w 816"/>
                  <a:gd name="T17" fmla="*/ 5 h 200"/>
                  <a:gd name="T18" fmla="*/ 9 w 816"/>
                  <a:gd name="T19" fmla="*/ 5 h 200"/>
                  <a:gd name="T20" fmla="*/ 10 w 816"/>
                  <a:gd name="T21" fmla="*/ 5 h 200"/>
                  <a:gd name="T22" fmla="*/ 11 w 816"/>
                  <a:gd name="T23" fmla="*/ 5 h 200"/>
                  <a:gd name="T24" fmla="*/ 12 w 816"/>
                  <a:gd name="T25" fmla="*/ 5 h 200"/>
                  <a:gd name="T26" fmla="*/ 13 w 816"/>
                  <a:gd name="T27" fmla="*/ 5 h 200"/>
                  <a:gd name="T28" fmla="*/ 15 w 816"/>
                  <a:gd name="T29" fmla="*/ 4 h 200"/>
                  <a:gd name="T30" fmla="*/ 15 w 816"/>
                  <a:gd name="T31" fmla="*/ 4 h 200"/>
                  <a:gd name="T32" fmla="*/ 16 w 816"/>
                  <a:gd name="T33" fmla="*/ 4 h 200"/>
                  <a:gd name="T34" fmla="*/ 18 w 816"/>
                  <a:gd name="T35" fmla="*/ 4 h 200"/>
                  <a:gd name="T36" fmla="*/ 18 w 816"/>
                  <a:gd name="T37" fmla="*/ 3 h 200"/>
                  <a:gd name="T38" fmla="*/ 19 w 816"/>
                  <a:gd name="T39" fmla="*/ 2 h 200"/>
                  <a:gd name="T40" fmla="*/ 19 w 816"/>
                  <a:gd name="T41" fmla="*/ 2 h 200"/>
                  <a:gd name="T42" fmla="*/ 19 w 816"/>
                  <a:gd name="T43" fmla="*/ 0 h 200"/>
                  <a:gd name="T44" fmla="*/ 19 w 816"/>
                  <a:gd name="T45" fmla="*/ 1 h 200"/>
                  <a:gd name="T46" fmla="*/ 19 w 816"/>
                  <a:gd name="T47" fmla="*/ 1 h 200"/>
                  <a:gd name="T48" fmla="*/ 18 w 816"/>
                  <a:gd name="T49" fmla="*/ 1 h 200"/>
                  <a:gd name="T50" fmla="*/ 17 w 816"/>
                  <a:gd name="T51" fmla="*/ 2 h 200"/>
                  <a:gd name="T52" fmla="*/ 16 w 816"/>
                  <a:gd name="T53" fmla="*/ 2 h 200"/>
                  <a:gd name="T54" fmla="*/ 15 w 816"/>
                  <a:gd name="T55" fmla="*/ 2 h 200"/>
                  <a:gd name="T56" fmla="*/ 15 w 816"/>
                  <a:gd name="T57" fmla="*/ 3 h 200"/>
                  <a:gd name="T58" fmla="*/ 13 w 816"/>
                  <a:gd name="T59" fmla="*/ 3 h 200"/>
                  <a:gd name="T60" fmla="*/ 12 w 816"/>
                  <a:gd name="T61" fmla="*/ 3 h 200"/>
                  <a:gd name="T62" fmla="*/ 11 w 816"/>
                  <a:gd name="T63" fmla="*/ 3 h 200"/>
                  <a:gd name="T64" fmla="*/ 9 w 816"/>
                  <a:gd name="T65" fmla="*/ 3 h 200"/>
                  <a:gd name="T66" fmla="*/ 9 w 816"/>
                  <a:gd name="T67" fmla="*/ 3 h 200"/>
                  <a:gd name="T68" fmla="*/ 7 w 816"/>
                  <a:gd name="T69" fmla="*/ 3 h 200"/>
                  <a:gd name="T70" fmla="*/ 6 w 816"/>
                  <a:gd name="T71" fmla="*/ 3 h 200"/>
                  <a:gd name="T72" fmla="*/ 5 w 816"/>
                  <a:gd name="T73" fmla="*/ 2 h 200"/>
                  <a:gd name="T74" fmla="*/ 4 w 816"/>
                  <a:gd name="T75" fmla="*/ 2 h 200"/>
                  <a:gd name="T76" fmla="*/ 2 w 816"/>
                  <a:gd name="T77" fmla="*/ 2 h 200"/>
                  <a:gd name="T78" fmla="*/ 2 w 816"/>
                  <a:gd name="T79" fmla="*/ 2 h 200"/>
                  <a:gd name="T80" fmla="*/ 1 w 816"/>
                  <a:gd name="T81" fmla="*/ 1 h 200"/>
                  <a:gd name="T82" fmla="*/ 1 w 816"/>
                  <a:gd name="T83" fmla="*/ 1 h 200"/>
                  <a:gd name="T84" fmla="*/ 0 w 816"/>
                  <a:gd name="T85" fmla="*/ 0 h 2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200"/>
                  <a:gd name="T131" fmla="*/ 816 w 816"/>
                  <a:gd name="T132" fmla="*/ 200 h 2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200">
                    <a:moveTo>
                      <a:pt x="0" y="0"/>
                    </a:moveTo>
                    <a:lnTo>
                      <a:pt x="0" y="72"/>
                    </a:lnTo>
                    <a:lnTo>
                      <a:pt x="16" y="104"/>
                    </a:lnTo>
                    <a:lnTo>
                      <a:pt x="40" y="120"/>
                    </a:lnTo>
                    <a:lnTo>
                      <a:pt x="80" y="144"/>
                    </a:lnTo>
                    <a:lnTo>
                      <a:pt x="128" y="160"/>
                    </a:lnTo>
                    <a:lnTo>
                      <a:pt x="184" y="176"/>
                    </a:lnTo>
                    <a:lnTo>
                      <a:pt x="248" y="184"/>
                    </a:lnTo>
                    <a:lnTo>
                      <a:pt x="304" y="192"/>
                    </a:lnTo>
                    <a:lnTo>
                      <a:pt x="368" y="192"/>
                    </a:lnTo>
                    <a:lnTo>
                      <a:pt x="424" y="200"/>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12"/>
                    </a:lnTo>
                    <a:lnTo>
                      <a:pt x="560" y="112"/>
                    </a:lnTo>
                    <a:lnTo>
                      <a:pt x="496" y="120"/>
                    </a:lnTo>
                    <a:lnTo>
                      <a:pt x="456" y="128"/>
                    </a:lnTo>
                    <a:lnTo>
                      <a:pt x="408" y="128"/>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70" name="Oval 64"/>
              <p:cNvSpPr>
                <a:spLocks noChangeArrowheads="1"/>
              </p:cNvSpPr>
              <p:nvPr/>
            </p:nvSpPr>
            <p:spPr bwMode="auto">
              <a:xfrm>
                <a:off x="5611601" y="2125670"/>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71" name="Freeform 65"/>
              <p:cNvSpPr>
                <a:spLocks/>
              </p:cNvSpPr>
              <p:nvPr/>
            </p:nvSpPr>
            <p:spPr bwMode="auto">
              <a:xfrm>
                <a:off x="5611601" y="2125670"/>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72" name="Freeform 66"/>
              <p:cNvSpPr>
                <a:spLocks/>
              </p:cNvSpPr>
              <p:nvPr/>
            </p:nvSpPr>
            <p:spPr bwMode="auto">
              <a:xfrm>
                <a:off x="5614752" y="2194596"/>
                <a:ext cx="376534"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4 h 192"/>
                  <a:gd name="T28" fmla="*/ 15 w 816"/>
                  <a:gd name="T29" fmla="*/ 4 h 192"/>
                  <a:gd name="T30" fmla="*/ 15 w 816"/>
                  <a:gd name="T31" fmla="*/ 4 h 192"/>
                  <a:gd name="T32" fmla="*/ 16 w 816"/>
                  <a:gd name="T33" fmla="*/ 4 h 192"/>
                  <a:gd name="T34" fmla="*/ 18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52"/>
                    </a:lnTo>
                    <a:lnTo>
                      <a:pt x="736" y="144"/>
                    </a:lnTo>
                    <a:lnTo>
                      <a:pt x="768" y="128"/>
                    </a:lnTo>
                    <a:lnTo>
                      <a:pt x="800" y="96"/>
                    </a:lnTo>
                    <a:lnTo>
                      <a:pt x="816" y="72"/>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104"/>
                    </a:lnTo>
                    <a:lnTo>
                      <a:pt x="144" y="96"/>
                    </a:lnTo>
                    <a:lnTo>
                      <a:pt x="104" y="80"/>
                    </a:lnTo>
                    <a:lnTo>
                      <a:pt x="72" y="64"/>
                    </a:lnTo>
                    <a:lnTo>
                      <a:pt x="40" y="56"/>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73" name="Oval 67"/>
              <p:cNvSpPr>
                <a:spLocks noChangeArrowheads="1"/>
              </p:cNvSpPr>
              <p:nvPr/>
            </p:nvSpPr>
            <p:spPr bwMode="auto">
              <a:xfrm>
                <a:off x="5611601" y="2091612"/>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74" name="Freeform 68"/>
              <p:cNvSpPr>
                <a:spLocks/>
              </p:cNvSpPr>
              <p:nvPr/>
            </p:nvSpPr>
            <p:spPr bwMode="auto">
              <a:xfrm>
                <a:off x="5611601" y="2091612"/>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75" name="Freeform 69"/>
              <p:cNvSpPr>
                <a:spLocks/>
              </p:cNvSpPr>
              <p:nvPr/>
            </p:nvSpPr>
            <p:spPr bwMode="auto">
              <a:xfrm>
                <a:off x="5614752" y="2160538"/>
                <a:ext cx="376534"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4 h 192"/>
                  <a:gd name="T28" fmla="*/ 15 w 816"/>
                  <a:gd name="T29" fmla="*/ 4 h 192"/>
                  <a:gd name="T30" fmla="*/ 15 w 816"/>
                  <a:gd name="T31" fmla="*/ 4 h 192"/>
                  <a:gd name="T32" fmla="*/ 16 w 816"/>
                  <a:gd name="T33" fmla="*/ 4 h 192"/>
                  <a:gd name="T34" fmla="*/ 18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52"/>
                    </a:lnTo>
                    <a:lnTo>
                      <a:pt x="736" y="144"/>
                    </a:lnTo>
                    <a:lnTo>
                      <a:pt x="768" y="128"/>
                    </a:lnTo>
                    <a:lnTo>
                      <a:pt x="800" y="96"/>
                    </a:lnTo>
                    <a:lnTo>
                      <a:pt x="816" y="72"/>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104"/>
                    </a:lnTo>
                    <a:lnTo>
                      <a:pt x="144" y="96"/>
                    </a:lnTo>
                    <a:lnTo>
                      <a:pt x="104" y="80"/>
                    </a:lnTo>
                    <a:lnTo>
                      <a:pt x="72" y="64"/>
                    </a:lnTo>
                    <a:lnTo>
                      <a:pt x="40" y="56"/>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76" name="Oval 70"/>
              <p:cNvSpPr>
                <a:spLocks noChangeArrowheads="1"/>
              </p:cNvSpPr>
              <p:nvPr/>
            </p:nvSpPr>
            <p:spPr bwMode="auto">
              <a:xfrm>
                <a:off x="5589544" y="2057555"/>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77" name="Freeform 71"/>
              <p:cNvSpPr>
                <a:spLocks/>
              </p:cNvSpPr>
              <p:nvPr/>
            </p:nvSpPr>
            <p:spPr bwMode="auto">
              <a:xfrm>
                <a:off x="5589544" y="2057555"/>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78" name="Freeform 72"/>
              <p:cNvSpPr>
                <a:spLocks/>
              </p:cNvSpPr>
              <p:nvPr/>
            </p:nvSpPr>
            <p:spPr bwMode="auto">
              <a:xfrm>
                <a:off x="5592695" y="2125670"/>
                <a:ext cx="376534" cy="91631"/>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5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5 h 192"/>
                  <a:gd name="T28" fmla="*/ 15 w 816"/>
                  <a:gd name="T29" fmla="*/ 4 h 192"/>
                  <a:gd name="T30" fmla="*/ 15 w 816"/>
                  <a:gd name="T31" fmla="*/ 4 h 192"/>
                  <a:gd name="T32" fmla="*/ 16 w 816"/>
                  <a:gd name="T33" fmla="*/ 4 h 192"/>
                  <a:gd name="T34" fmla="*/ 18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52"/>
                    </a:lnTo>
                    <a:lnTo>
                      <a:pt x="736" y="144"/>
                    </a:lnTo>
                    <a:lnTo>
                      <a:pt x="768" y="128"/>
                    </a:lnTo>
                    <a:lnTo>
                      <a:pt x="800" y="96"/>
                    </a:lnTo>
                    <a:lnTo>
                      <a:pt x="816" y="72"/>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104"/>
                    </a:lnTo>
                    <a:lnTo>
                      <a:pt x="144" y="96"/>
                    </a:lnTo>
                    <a:lnTo>
                      <a:pt x="104" y="80"/>
                    </a:lnTo>
                    <a:lnTo>
                      <a:pt x="72" y="64"/>
                    </a:lnTo>
                    <a:lnTo>
                      <a:pt x="40" y="56"/>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79" name="Oval 73"/>
              <p:cNvSpPr>
                <a:spLocks noChangeArrowheads="1"/>
              </p:cNvSpPr>
              <p:nvPr/>
            </p:nvSpPr>
            <p:spPr bwMode="auto">
              <a:xfrm>
                <a:off x="5578517" y="2019443"/>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80" name="Freeform 74"/>
              <p:cNvSpPr>
                <a:spLocks/>
              </p:cNvSpPr>
              <p:nvPr/>
            </p:nvSpPr>
            <p:spPr bwMode="auto">
              <a:xfrm>
                <a:off x="5578517" y="2019443"/>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81" name="Freeform 75"/>
              <p:cNvSpPr>
                <a:spLocks/>
              </p:cNvSpPr>
              <p:nvPr/>
            </p:nvSpPr>
            <p:spPr bwMode="auto">
              <a:xfrm>
                <a:off x="5581668" y="2088369"/>
                <a:ext cx="376534"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4 h 192"/>
                  <a:gd name="T26" fmla="*/ 13 w 816"/>
                  <a:gd name="T27" fmla="*/ 4 h 192"/>
                  <a:gd name="T28" fmla="*/ 15 w 816"/>
                  <a:gd name="T29" fmla="*/ 4 h 192"/>
                  <a:gd name="T30" fmla="*/ 15 w 816"/>
                  <a:gd name="T31" fmla="*/ 4 h 192"/>
                  <a:gd name="T32" fmla="*/ 16 w 816"/>
                  <a:gd name="T33" fmla="*/ 4 h 192"/>
                  <a:gd name="T34" fmla="*/ 18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104"/>
                    </a:lnTo>
                    <a:lnTo>
                      <a:pt x="144" y="96"/>
                    </a:lnTo>
                    <a:lnTo>
                      <a:pt x="104" y="80"/>
                    </a:lnTo>
                    <a:lnTo>
                      <a:pt x="72" y="64"/>
                    </a:lnTo>
                    <a:lnTo>
                      <a:pt x="40" y="48"/>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82" name="Oval 76"/>
              <p:cNvSpPr>
                <a:spLocks noChangeArrowheads="1"/>
              </p:cNvSpPr>
              <p:nvPr/>
            </p:nvSpPr>
            <p:spPr bwMode="auto">
              <a:xfrm>
                <a:off x="5552521" y="1981330"/>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83" name="Freeform 77"/>
              <p:cNvSpPr>
                <a:spLocks/>
              </p:cNvSpPr>
              <p:nvPr/>
            </p:nvSpPr>
            <p:spPr bwMode="auto">
              <a:xfrm>
                <a:off x="5552521" y="1981330"/>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84" name="Freeform 78"/>
              <p:cNvSpPr>
                <a:spLocks/>
              </p:cNvSpPr>
              <p:nvPr/>
            </p:nvSpPr>
            <p:spPr bwMode="auto">
              <a:xfrm>
                <a:off x="5555672" y="2050257"/>
                <a:ext cx="376534" cy="90820"/>
              </a:xfrm>
              <a:custGeom>
                <a:avLst/>
                <a:gdLst>
                  <a:gd name="T0" fmla="*/ 0 w 816"/>
                  <a:gd name="T1" fmla="*/ 0 h 192"/>
                  <a:gd name="T2" fmla="*/ 0 w 816"/>
                  <a:gd name="T3" fmla="*/ 2 h 192"/>
                  <a:gd name="T4" fmla="*/ 1 w 816"/>
                  <a:gd name="T5" fmla="*/ 2 h 192"/>
                  <a:gd name="T6" fmla="*/ 1 w 816"/>
                  <a:gd name="T7" fmla="*/ 3 h 192"/>
                  <a:gd name="T8" fmla="*/ 2 w 816"/>
                  <a:gd name="T9" fmla="*/ 3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4 h 192"/>
                  <a:gd name="T26" fmla="*/ 13 w 816"/>
                  <a:gd name="T27" fmla="*/ 4 h 192"/>
                  <a:gd name="T28" fmla="*/ 15 w 816"/>
                  <a:gd name="T29" fmla="*/ 4 h 192"/>
                  <a:gd name="T30" fmla="*/ 15 w 816"/>
                  <a:gd name="T31" fmla="*/ 4 h 192"/>
                  <a:gd name="T32" fmla="*/ 16 w 816"/>
                  <a:gd name="T33" fmla="*/ 4 h 192"/>
                  <a:gd name="T34" fmla="*/ 18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36"/>
                    </a:lnTo>
                    <a:lnTo>
                      <a:pt x="128" y="160"/>
                    </a:lnTo>
                    <a:lnTo>
                      <a:pt x="184" y="168"/>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96"/>
                    </a:lnTo>
                    <a:lnTo>
                      <a:pt x="144" y="88"/>
                    </a:lnTo>
                    <a:lnTo>
                      <a:pt x="104" y="80"/>
                    </a:lnTo>
                    <a:lnTo>
                      <a:pt x="72" y="64"/>
                    </a:lnTo>
                    <a:lnTo>
                      <a:pt x="40" y="48"/>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85" name="Oval 79"/>
              <p:cNvSpPr>
                <a:spLocks noChangeArrowheads="1"/>
              </p:cNvSpPr>
              <p:nvPr/>
            </p:nvSpPr>
            <p:spPr bwMode="auto">
              <a:xfrm>
                <a:off x="5552521" y="1947273"/>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86" name="Freeform 80"/>
              <p:cNvSpPr>
                <a:spLocks/>
              </p:cNvSpPr>
              <p:nvPr/>
            </p:nvSpPr>
            <p:spPr bwMode="auto">
              <a:xfrm>
                <a:off x="5552521" y="1947273"/>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87" name="Freeform 81"/>
              <p:cNvSpPr>
                <a:spLocks/>
              </p:cNvSpPr>
              <p:nvPr/>
            </p:nvSpPr>
            <p:spPr bwMode="auto">
              <a:xfrm>
                <a:off x="5555672" y="2016199"/>
                <a:ext cx="376534" cy="90820"/>
              </a:xfrm>
              <a:custGeom>
                <a:avLst/>
                <a:gdLst>
                  <a:gd name="T0" fmla="*/ 0 w 816"/>
                  <a:gd name="T1" fmla="*/ 0 h 192"/>
                  <a:gd name="T2" fmla="*/ 0 w 816"/>
                  <a:gd name="T3" fmla="*/ 2 h 192"/>
                  <a:gd name="T4" fmla="*/ 1 w 816"/>
                  <a:gd name="T5" fmla="*/ 2 h 192"/>
                  <a:gd name="T6" fmla="*/ 1 w 816"/>
                  <a:gd name="T7" fmla="*/ 3 h 192"/>
                  <a:gd name="T8" fmla="*/ 2 w 816"/>
                  <a:gd name="T9" fmla="*/ 3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4 h 192"/>
                  <a:gd name="T26" fmla="*/ 13 w 816"/>
                  <a:gd name="T27" fmla="*/ 4 h 192"/>
                  <a:gd name="T28" fmla="*/ 15 w 816"/>
                  <a:gd name="T29" fmla="*/ 4 h 192"/>
                  <a:gd name="T30" fmla="*/ 15 w 816"/>
                  <a:gd name="T31" fmla="*/ 4 h 192"/>
                  <a:gd name="T32" fmla="*/ 16 w 816"/>
                  <a:gd name="T33" fmla="*/ 4 h 192"/>
                  <a:gd name="T34" fmla="*/ 18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36"/>
                    </a:lnTo>
                    <a:lnTo>
                      <a:pt x="128" y="160"/>
                    </a:lnTo>
                    <a:lnTo>
                      <a:pt x="184" y="168"/>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96"/>
                    </a:lnTo>
                    <a:lnTo>
                      <a:pt x="144" y="88"/>
                    </a:lnTo>
                    <a:lnTo>
                      <a:pt x="104" y="80"/>
                    </a:lnTo>
                    <a:lnTo>
                      <a:pt x="72" y="64"/>
                    </a:lnTo>
                    <a:lnTo>
                      <a:pt x="40" y="48"/>
                    </a:lnTo>
                    <a:lnTo>
                      <a:pt x="16" y="24"/>
                    </a:lnTo>
                    <a:lnTo>
                      <a:pt x="0" y="0"/>
                    </a:lnTo>
                    <a:close/>
                  </a:path>
                </a:pathLst>
              </a:custGeom>
              <a:solidFill>
                <a:srgbClr val="FF0000"/>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88" name="Oval 82"/>
              <p:cNvSpPr>
                <a:spLocks noChangeArrowheads="1"/>
              </p:cNvSpPr>
              <p:nvPr/>
            </p:nvSpPr>
            <p:spPr bwMode="auto">
              <a:xfrm>
                <a:off x="5552521" y="1913215"/>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89" name="Freeform 83"/>
              <p:cNvSpPr>
                <a:spLocks/>
              </p:cNvSpPr>
              <p:nvPr/>
            </p:nvSpPr>
            <p:spPr bwMode="auto">
              <a:xfrm>
                <a:off x="5552521" y="1913215"/>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90" name="Freeform 84"/>
              <p:cNvSpPr>
                <a:spLocks/>
              </p:cNvSpPr>
              <p:nvPr/>
            </p:nvSpPr>
            <p:spPr bwMode="auto">
              <a:xfrm>
                <a:off x="5555672" y="1981330"/>
                <a:ext cx="376534" cy="91631"/>
              </a:xfrm>
              <a:custGeom>
                <a:avLst/>
                <a:gdLst>
                  <a:gd name="T0" fmla="*/ 0 w 816"/>
                  <a:gd name="T1" fmla="*/ 0 h 192"/>
                  <a:gd name="T2" fmla="*/ 0 w 816"/>
                  <a:gd name="T3" fmla="*/ 2 h 192"/>
                  <a:gd name="T4" fmla="*/ 1 w 816"/>
                  <a:gd name="T5" fmla="*/ 2 h 192"/>
                  <a:gd name="T6" fmla="*/ 1 w 816"/>
                  <a:gd name="T7" fmla="*/ 3 h 192"/>
                  <a:gd name="T8" fmla="*/ 2 w 816"/>
                  <a:gd name="T9" fmla="*/ 3 h 192"/>
                  <a:gd name="T10" fmla="*/ 3 w 816"/>
                  <a:gd name="T11" fmla="*/ 4 h 192"/>
                  <a:gd name="T12" fmla="*/ 5 w 816"/>
                  <a:gd name="T13" fmla="*/ 4 h 192"/>
                  <a:gd name="T14" fmla="*/ 6 w 816"/>
                  <a:gd name="T15" fmla="*/ 5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5 h 192"/>
                  <a:gd name="T28" fmla="*/ 15 w 816"/>
                  <a:gd name="T29" fmla="*/ 4 h 192"/>
                  <a:gd name="T30" fmla="*/ 15 w 816"/>
                  <a:gd name="T31" fmla="*/ 4 h 192"/>
                  <a:gd name="T32" fmla="*/ 16 w 816"/>
                  <a:gd name="T33" fmla="*/ 4 h 192"/>
                  <a:gd name="T34" fmla="*/ 18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36"/>
                    </a:lnTo>
                    <a:lnTo>
                      <a:pt x="128" y="160"/>
                    </a:lnTo>
                    <a:lnTo>
                      <a:pt x="184" y="168"/>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96"/>
                    </a:lnTo>
                    <a:lnTo>
                      <a:pt x="144" y="88"/>
                    </a:lnTo>
                    <a:lnTo>
                      <a:pt x="104" y="80"/>
                    </a:lnTo>
                    <a:lnTo>
                      <a:pt x="72" y="64"/>
                    </a:lnTo>
                    <a:lnTo>
                      <a:pt x="40" y="48"/>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91" name="Oval 85"/>
              <p:cNvSpPr>
                <a:spLocks noChangeArrowheads="1"/>
              </p:cNvSpPr>
              <p:nvPr/>
            </p:nvSpPr>
            <p:spPr bwMode="auto">
              <a:xfrm>
                <a:off x="5555672" y="1879158"/>
                <a:ext cx="384412"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92" name="Freeform 86"/>
              <p:cNvSpPr>
                <a:spLocks/>
              </p:cNvSpPr>
              <p:nvPr/>
            </p:nvSpPr>
            <p:spPr bwMode="auto">
              <a:xfrm>
                <a:off x="5555672" y="1879158"/>
                <a:ext cx="384412" cy="132987"/>
              </a:xfrm>
              <a:custGeom>
                <a:avLst/>
                <a:gdLst>
                  <a:gd name="T0" fmla="*/ 12 w 832"/>
                  <a:gd name="T1" fmla="*/ 1 h 280"/>
                  <a:gd name="T2" fmla="*/ 15 w 832"/>
                  <a:gd name="T3" fmla="*/ 1 h 280"/>
                  <a:gd name="T4" fmla="*/ 17 w 832"/>
                  <a:gd name="T5" fmla="*/ 1 h 280"/>
                  <a:gd name="T6" fmla="*/ 19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20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93" name="Freeform 87"/>
              <p:cNvSpPr>
                <a:spLocks/>
              </p:cNvSpPr>
              <p:nvPr/>
            </p:nvSpPr>
            <p:spPr bwMode="auto">
              <a:xfrm>
                <a:off x="5559611" y="1947273"/>
                <a:ext cx="376534" cy="91631"/>
              </a:xfrm>
              <a:custGeom>
                <a:avLst/>
                <a:gdLst>
                  <a:gd name="T0" fmla="*/ 0 w 816"/>
                  <a:gd name="T1" fmla="*/ 0 h 192"/>
                  <a:gd name="T2" fmla="*/ 0 w 816"/>
                  <a:gd name="T3" fmla="*/ 2 h 192"/>
                  <a:gd name="T4" fmla="*/ 1 w 816"/>
                  <a:gd name="T5" fmla="*/ 2 h 192"/>
                  <a:gd name="T6" fmla="*/ 1 w 816"/>
                  <a:gd name="T7" fmla="*/ 3 h 192"/>
                  <a:gd name="T8" fmla="*/ 2 w 816"/>
                  <a:gd name="T9" fmla="*/ 3 h 192"/>
                  <a:gd name="T10" fmla="*/ 3 w 816"/>
                  <a:gd name="T11" fmla="*/ 4 h 192"/>
                  <a:gd name="T12" fmla="*/ 5 w 816"/>
                  <a:gd name="T13" fmla="*/ 4 h 192"/>
                  <a:gd name="T14" fmla="*/ 6 w 816"/>
                  <a:gd name="T15" fmla="*/ 5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5 h 192"/>
                  <a:gd name="T28" fmla="*/ 15 w 816"/>
                  <a:gd name="T29" fmla="*/ 4 h 192"/>
                  <a:gd name="T30" fmla="*/ 15 w 816"/>
                  <a:gd name="T31" fmla="*/ 4 h 192"/>
                  <a:gd name="T32" fmla="*/ 16 w 816"/>
                  <a:gd name="T33" fmla="*/ 4 h 192"/>
                  <a:gd name="T34" fmla="*/ 18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36"/>
                    </a:lnTo>
                    <a:lnTo>
                      <a:pt x="128" y="160"/>
                    </a:lnTo>
                    <a:lnTo>
                      <a:pt x="184" y="168"/>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96"/>
                    </a:lnTo>
                    <a:lnTo>
                      <a:pt x="144" y="88"/>
                    </a:lnTo>
                    <a:lnTo>
                      <a:pt x="104" y="80"/>
                    </a:lnTo>
                    <a:lnTo>
                      <a:pt x="72" y="64"/>
                    </a:lnTo>
                    <a:lnTo>
                      <a:pt x="40" y="48"/>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94" name="Oval 88"/>
              <p:cNvSpPr>
                <a:spLocks noChangeArrowheads="1"/>
              </p:cNvSpPr>
              <p:nvPr/>
            </p:nvSpPr>
            <p:spPr bwMode="auto">
              <a:xfrm>
                <a:off x="5552521" y="1845100"/>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95" name="Freeform 89"/>
              <p:cNvSpPr>
                <a:spLocks/>
              </p:cNvSpPr>
              <p:nvPr/>
            </p:nvSpPr>
            <p:spPr bwMode="auto">
              <a:xfrm>
                <a:off x="5552521" y="1845100"/>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96" name="Freeform 90"/>
              <p:cNvSpPr>
                <a:spLocks/>
              </p:cNvSpPr>
              <p:nvPr/>
            </p:nvSpPr>
            <p:spPr bwMode="auto">
              <a:xfrm>
                <a:off x="5555672" y="1913215"/>
                <a:ext cx="376534" cy="91631"/>
              </a:xfrm>
              <a:custGeom>
                <a:avLst/>
                <a:gdLst>
                  <a:gd name="T0" fmla="*/ 0 w 816"/>
                  <a:gd name="T1" fmla="*/ 0 h 192"/>
                  <a:gd name="T2" fmla="*/ 0 w 816"/>
                  <a:gd name="T3" fmla="*/ 2 h 192"/>
                  <a:gd name="T4" fmla="*/ 1 w 816"/>
                  <a:gd name="T5" fmla="*/ 2 h 192"/>
                  <a:gd name="T6" fmla="*/ 1 w 816"/>
                  <a:gd name="T7" fmla="*/ 3 h 192"/>
                  <a:gd name="T8" fmla="*/ 2 w 816"/>
                  <a:gd name="T9" fmla="*/ 3 h 192"/>
                  <a:gd name="T10" fmla="*/ 3 w 816"/>
                  <a:gd name="T11" fmla="*/ 4 h 192"/>
                  <a:gd name="T12" fmla="*/ 5 w 816"/>
                  <a:gd name="T13" fmla="*/ 4 h 192"/>
                  <a:gd name="T14" fmla="*/ 6 w 816"/>
                  <a:gd name="T15" fmla="*/ 5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5 h 192"/>
                  <a:gd name="T28" fmla="*/ 15 w 816"/>
                  <a:gd name="T29" fmla="*/ 4 h 192"/>
                  <a:gd name="T30" fmla="*/ 15 w 816"/>
                  <a:gd name="T31" fmla="*/ 4 h 192"/>
                  <a:gd name="T32" fmla="*/ 16 w 816"/>
                  <a:gd name="T33" fmla="*/ 4 h 192"/>
                  <a:gd name="T34" fmla="*/ 18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36"/>
                    </a:lnTo>
                    <a:lnTo>
                      <a:pt x="128" y="160"/>
                    </a:lnTo>
                    <a:lnTo>
                      <a:pt x="184" y="168"/>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96"/>
                    </a:lnTo>
                    <a:lnTo>
                      <a:pt x="144" y="88"/>
                    </a:lnTo>
                    <a:lnTo>
                      <a:pt x="104" y="80"/>
                    </a:lnTo>
                    <a:lnTo>
                      <a:pt x="72" y="64"/>
                    </a:lnTo>
                    <a:lnTo>
                      <a:pt x="40" y="48"/>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97" name="Oval 91"/>
              <p:cNvSpPr>
                <a:spLocks noChangeArrowheads="1"/>
              </p:cNvSpPr>
              <p:nvPr/>
            </p:nvSpPr>
            <p:spPr bwMode="auto">
              <a:xfrm>
                <a:off x="5526526" y="1806988"/>
                <a:ext cx="383624" cy="128932"/>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98" name="Freeform 92"/>
              <p:cNvSpPr>
                <a:spLocks/>
              </p:cNvSpPr>
              <p:nvPr/>
            </p:nvSpPr>
            <p:spPr bwMode="auto">
              <a:xfrm>
                <a:off x="5526526" y="1806988"/>
                <a:ext cx="383624" cy="128932"/>
              </a:xfrm>
              <a:custGeom>
                <a:avLst/>
                <a:gdLst>
                  <a:gd name="T0" fmla="*/ 12 w 832"/>
                  <a:gd name="T1" fmla="*/ 1 h 272"/>
                  <a:gd name="T2" fmla="*/ 15 w 832"/>
                  <a:gd name="T3" fmla="*/ 1 h 272"/>
                  <a:gd name="T4" fmla="*/ 17 w 832"/>
                  <a:gd name="T5" fmla="*/ 1 h 272"/>
                  <a:gd name="T6" fmla="*/ 18 w 832"/>
                  <a:gd name="T7" fmla="*/ 2 h 272"/>
                  <a:gd name="T8" fmla="*/ 19 w 832"/>
                  <a:gd name="T9" fmla="*/ 3 h 272"/>
                  <a:gd name="T10" fmla="*/ 19 w 832"/>
                  <a:gd name="T11" fmla="*/ 4 h 272"/>
                  <a:gd name="T12" fmla="*/ 19 w 832"/>
                  <a:gd name="T13" fmla="*/ 5 h 272"/>
                  <a:gd name="T14" fmla="*/ 17 w 832"/>
                  <a:gd name="T15" fmla="*/ 5 h 272"/>
                  <a:gd name="T16" fmla="*/ 15 w 832"/>
                  <a:gd name="T17" fmla="*/ 5 h 272"/>
                  <a:gd name="T18" fmla="*/ 13 w 832"/>
                  <a:gd name="T19" fmla="*/ 6 h 272"/>
                  <a:gd name="T20" fmla="*/ 10 w 832"/>
                  <a:gd name="T21" fmla="*/ 6 h 272"/>
                  <a:gd name="T22" fmla="*/ 7 w 832"/>
                  <a:gd name="T23" fmla="*/ 6 h 272"/>
                  <a:gd name="T24" fmla="*/ 5 w 832"/>
                  <a:gd name="T25" fmla="*/ 5 h 272"/>
                  <a:gd name="T26" fmla="*/ 2 w 832"/>
                  <a:gd name="T27" fmla="*/ 5 h 272"/>
                  <a:gd name="T28" fmla="*/ 1 w 832"/>
                  <a:gd name="T29" fmla="*/ 5 h 272"/>
                  <a:gd name="T30" fmla="*/ 1 w 832"/>
                  <a:gd name="T31" fmla="*/ 4 h 272"/>
                  <a:gd name="T32" fmla="*/ 1 w 832"/>
                  <a:gd name="T33" fmla="*/ 3 h 272"/>
                  <a:gd name="T34" fmla="*/ 1 w 832"/>
                  <a:gd name="T35" fmla="*/ 2 h 272"/>
                  <a:gd name="T36" fmla="*/ 3 w 832"/>
                  <a:gd name="T37" fmla="*/ 1 h 272"/>
                  <a:gd name="T38" fmla="*/ 5 w 832"/>
                  <a:gd name="T39" fmla="*/ 1 h 272"/>
                  <a:gd name="T40" fmla="*/ 8 w 832"/>
                  <a:gd name="T41" fmla="*/ 1 h 272"/>
                  <a:gd name="T42" fmla="*/ 10 w 832"/>
                  <a:gd name="T43" fmla="*/ 0 h 272"/>
                  <a:gd name="T44" fmla="*/ 13 w 832"/>
                  <a:gd name="T45" fmla="*/ 1 h 272"/>
                  <a:gd name="T46" fmla="*/ 15 w 832"/>
                  <a:gd name="T47" fmla="*/ 1 h 272"/>
                  <a:gd name="T48" fmla="*/ 18 w 832"/>
                  <a:gd name="T49" fmla="*/ 1 h 272"/>
                  <a:gd name="T50" fmla="*/ 19 w 832"/>
                  <a:gd name="T51" fmla="*/ 2 h 272"/>
                  <a:gd name="T52" fmla="*/ 19 w 832"/>
                  <a:gd name="T53" fmla="*/ 3 h 272"/>
                  <a:gd name="T54" fmla="*/ 19 w 832"/>
                  <a:gd name="T55" fmla="*/ 4 h 272"/>
                  <a:gd name="T56" fmla="*/ 19 w 832"/>
                  <a:gd name="T57" fmla="*/ 5 h 272"/>
                  <a:gd name="T58" fmla="*/ 17 w 832"/>
                  <a:gd name="T59" fmla="*/ 5 h 272"/>
                  <a:gd name="T60" fmla="*/ 15 w 832"/>
                  <a:gd name="T61" fmla="*/ 6 h 272"/>
                  <a:gd name="T62" fmla="*/ 12 w 832"/>
                  <a:gd name="T63" fmla="*/ 6 h 272"/>
                  <a:gd name="T64" fmla="*/ 9 w 832"/>
                  <a:gd name="T65" fmla="*/ 6 h 272"/>
                  <a:gd name="T66" fmla="*/ 6 w 832"/>
                  <a:gd name="T67" fmla="*/ 6 h 272"/>
                  <a:gd name="T68" fmla="*/ 4 w 832"/>
                  <a:gd name="T69" fmla="*/ 5 h 272"/>
                  <a:gd name="T70" fmla="*/ 2 w 832"/>
                  <a:gd name="T71" fmla="*/ 5 h 272"/>
                  <a:gd name="T72" fmla="*/ 1 w 832"/>
                  <a:gd name="T73" fmla="*/ 4 h 272"/>
                  <a:gd name="T74" fmla="*/ 0 w 832"/>
                  <a:gd name="T75" fmla="*/ 3 h 272"/>
                  <a:gd name="T76" fmla="*/ 1 w 832"/>
                  <a:gd name="T77" fmla="*/ 2 h 272"/>
                  <a:gd name="T78" fmla="*/ 2 w 832"/>
                  <a:gd name="T79" fmla="*/ 2 h 272"/>
                  <a:gd name="T80" fmla="*/ 4 w 832"/>
                  <a:gd name="T81" fmla="*/ 1 h 272"/>
                  <a:gd name="T82" fmla="*/ 6 w 832"/>
                  <a:gd name="T83" fmla="*/ 1 h 272"/>
                  <a:gd name="T84" fmla="*/ 9 w 832"/>
                  <a:gd name="T85" fmla="*/ 0 h 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72"/>
                  <a:gd name="T131" fmla="*/ 832 w 832"/>
                  <a:gd name="T132" fmla="*/ 272 h 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72">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0"/>
                    </a:lnTo>
                    <a:lnTo>
                      <a:pt x="808" y="96"/>
                    </a:lnTo>
                    <a:lnTo>
                      <a:pt x="816" y="112"/>
                    </a:lnTo>
                    <a:lnTo>
                      <a:pt x="824" y="120"/>
                    </a:lnTo>
                    <a:lnTo>
                      <a:pt x="824" y="136"/>
                    </a:lnTo>
                    <a:lnTo>
                      <a:pt x="824" y="152"/>
                    </a:lnTo>
                    <a:lnTo>
                      <a:pt x="816" y="160"/>
                    </a:lnTo>
                    <a:lnTo>
                      <a:pt x="808" y="176"/>
                    </a:lnTo>
                    <a:lnTo>
                      <a:pt x="792" y="192"/>
                    </a:lnTo>
                    <a:lnTo>
                      <a:pt x="776" y="200"/>
                    </a:lnTo>
                    <a:lnTo>
                      <a:pt x="752" y="200"/>
                    </a:lnTo>
                    <a:lnTo>
                      <a:pt x="728" y="216"/>
                    </a:lnTo>
                    <a:lnTo>
                      <a:pt x="704" y="224"/>
                    </a:lnTo>
                    <a:lnTo>
                      <a:pt x="672" y="232"/>
                    </a:lnTo>
                    <a:lnTo>
                      <a:pt x="640" y="240"/>
                    </a:lnTo>
                    <a:lnTo>
                      <a:pt x="608" y="248"/>
                    </a:lnTo>
                    <a:lnTo>
                      <a:pt x="576" y="256"/>
                    </a:lnTo>
                    <a:lnTo>
                      <a:pt x="536" y="256"/>
                    </a:lnTo>
                    <a:lnTo>
                      <a:pt x="496" y="264"/>
                    </a:lnTo>
                    <a:lnTo>
                      <a:pt x="456" y="264"/>
                    </a:lnTo>
                    <a:lnTo>
                      <a:pt x="416" y="264"/>
                    </a:lnTo>
                    <a:lnTo>
                      <a:pt x="376" y="264"/>
                    </a:lnTo>
                    <a:lnTo>
                      <a:pt x="336" y="264"/>
                    </a:lnTo>
                    <a:lnTo>
                      <a:pt x="296" y="256"/>
                    </a:lnTo>
                    <a:lnTo>
                      <a:pt x="256" y="256"/>
                    </a:lnTo>
                    <a:lnTo>
                      <a:pt x="224" y="248"/>
                    </a:lnTo>
                    <a:lnTo>
                      <a:pt x="192" y="240"/>
                    </a:lnTo>
                    <a:lnTo>
                      <a:pt x="160" y="232"/>
                    </a:lnTo>
                    <a:lnTo>
                      <a:pt x="128" y="224"/>
                    </a:lnTo>
                    <a:lnTo>
                      <a:pt x="104" y="216"/>
                    </a:lnTo>
                    <a:lnTo>
                      <a:pt x="80" y="200"/>
                    </a:lnTo>
                    <a:lnTo>
                      <a:pt x="56" y="200"/>
                    </a:lnTo>
                    <a:lnTo>
                      <a:pt x="40" y="192"/>
                    </a:lnTo>
                    <a:lnTo>
                      <a:pt x="24" y="176"/>
                    </a:lnTo>
                    <a:lnTo>
                      <a:pt x="16" y="160"/>
                    </a:lnTo>
                    <a:lnTo>
                      <a:pt x="8" y="152"/>
                    </a:lnTo>
                    <a:lnTo>
                      <a:pt x="8" y="136"/>
                    </a:lnTo>
                    <a:lnTo>
                      <a:pt x="8" y="120"/>
                    </a:lnTo>
                    <a:lnTo>
                      <a:pt x="16" y="112"/>
                    </a:lnTo>
                    <a:lnTo>
                      <a:pt x="24" y="96"/>
                    </a:lnTo>
                    <a:lnTo>
                      <a:pt x="40" y="80"/>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0"/>
                    </a:lnTo>
                    <a:lnTo>
                      <a:pt x="816" y="96"/>
                    </a:lnTo>
                    <a:lnTo>
                      <a:pt x="824" y="112"/>
                    </a:lnTo>
                    <a:lnTo>
                      <a:pt x="832" y="120"/>
                    </a:lnTo>
                    <a:lnTo>
                      <a:pt x="832" y="136"/>
                    </a:lnTo>
                    <a:lnTo>
                      <a:pt x="832" y="152"/>
                    </a:lnTo>
                    <a:lnTo>
                      <a:pt x="824" y="160"/>
                    </a:lnTo>
                    <a:lnTo>
                      <a:pt x="816" y="176"/>
                    </a:lnTo>
                    <a:lnTo>
                      <a:pt x="800" y="192"/>
                    </a:lnTo>
                    <a:lnTo>
                      <a:pt x="784" y="200"/>
                    </a:lnTo>
                    <a:lnTo>
                      <a:pt x="760" y="208"/>
                    </a:lnTo>
                    <a:lnTo>
                      <a:pt x="736" y="224"/>
                    </a:lnTo>
                    <a:lnTo>
                      <a:pt x="712" y="232"/>
                    </a:lnTo>
                    <a:lnTo>
                      <a:pt x="680" y="240"/>
                    </a:lnTo>
                    <a:lnTo>
                      <a:pt x="648"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84" y="248"/>
                    </a:lnTo>
                    <a:lnTo>
                      <a:pt x="152" y="240"/>
                    </a:lnTo>
                    <a:lnTo>
                      <a:pt x="120" y="232"/>
                    </a:lnTo>
                    <a:lnTo>
                      <a:pt x="96" y="224"/>
                    </a:lnTo>
                    <a:lnTo>
                      <a:pt x="72" y="208"/>
                    </a:lnTo>
                    <a:lnTo>
                      <a:pt x="48" y="200"/>
                    </a:lnTo>
                    <a:lnTo>
                      <a:pt x="32" y="192"/>
                    </a:lnTo>
                    <a:lnTo>
                      <a:pt x="16" y="176"/>
                    </a:lnTo>
                    <a:lnTo>
                      <a:pt x="8" y="160"/>
                    </a:lnTo>
                    <a:lnTo>
                      <a:pt x="0" y="152"/>
                    </a:lnTo>
                    <a:lnTo>
                      <a:pt x="0" y="136"/>
                    </a:lnTo>
                    <a:lnTo>
                      <a:pt x="0" y="120"/>
                    </a:lnTo>
                    <a:lnTo>
                      <a:pt x="8" y="112"/>
                    </a:lnTo>
                    <a:lnTo>
                      <a:pt x="16" y="96"/>
                    </a:lnTo>
                    <a:lnTo>
                      <a:pt x="32" y="80"/>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399" name="Freeform 93"/>
              <p:cNvSpPr>
                <a:spLocks/>
              </p:cNvSpPr>
              <p:nvPr/>
            </p:nvSpPr>
            <p:spPr bwMode="auto">
              <a:xfrm>
                <a:off x="5530465" y="1871860"/>
                <a:ext cx="375746" cy="94875"/>
              </a:xfrm>
              <a:custGeom>
                <a:avLst/>
                <a:gdLst>
                  <a:gd name="T0" fmla="*/ 0 w 816"/>
                  <a:gd name="T1" fmla="*/ 0 h 200"/>
                  <a:gd name="T2" fmla="*/ 0 w 816"/>
                  <a:gd name="T3" fmla="*/ 2 h 200"/>
                  <a:gd name="T4" fmla="*/ 1 w 816"/>
                  <a:gd name="T5" fmla="*/ 2 h 200"/>
                  <a:gd name="T6" fmla="*/ 1 w 816"/>
                  <a:gd name="T7" fmla="*/ 3 h 200"/>
                  <a:gd name="T8" fmla="*/ 2 w 816"/>
                  <a:gd name="T9" fmla="*/ 4 h 200"/>
                  <a:gd name="T10" fmla="*/ 3 w 816"/>
                  <a:gd name="T11" fmla="*/ 4 h 200"/>
                  <a:gd name="T12" fmla="*/ 5 w 816"/>
                  <a:gd name="T13" fmla="*/ 4 h 200"/>
                  <a:gd name="T14" fmla="*/ 6 w 816"/>
                  <a:gd name="T15" fmla="*/ 5 h 200"/>
                  <a:gd name="T16" fmla="*/ 7 w 816"/>
                  <a:gd name="T17" fmla="*/ 5 h 200"/>
                  <a:gd name="T18" fmla="*/ 9 w 816"/>
                  <a:gd name="T19" fmla="*/ 5 h 200"/>
                  <a:gd name="T20" fmla="*/ 10 w 816"/>
                  <a:gd name="T21" fmla="*/ 5 h 200"/>
                  <a:gd name="T22" fmla="*/ 11 w 816"/>
                  <a:gd name="T23" fmla="*/ 5 h 200"/>
                  <a:gd name="T24" fmla="*/ 12 w 816"/>
                  <a:gd name="T25" fmla="*/ 5 h 200"/>
                  <a:gd name="T26" fmla="*/ 13 w 816"/>
                  <a:gd name="T27" fmla="*/ 5 h 200"/>
                  <a:gd name="T28" fmla="*/ 15 w 816"/>
                  <a:gd name="T29" fmla="*/ 5 h 200"/>
                  <a:gd name="T30" fmla="*/ 15 w 816"/>
                  <a:gd name="T31" fmla="*/ 4 h 200"/>
                  <a:gd name="T32" fmla="*/ 16 w 816"/>
                  <a:gd name="T33" fmla="*/ 4 h 200"/>
                  <a:gd name="T34" fmla="*/ 17 w 816"/>
                  <a:gd name="T35" fmla="*/ 4 h 200"/>
                  <a:gd name="T36" fmla="*/ 18 w 816"/>
                  <a:gd name="T37" fmla="*/ 3 h 200"/>
                  <a:gd name="T38" fmla="*/ 19 w 816"/>
                  <a:gd name="T39" fmla="*/ 2 h 200"/>
                  <a:gd name="T40" fmla="*/ 19 w 816"/>
                  <a:gd name="T41" fmla="*/ 2 h 200"/>
                  <a:gd name="T42" fmla="*/ 19 w 816"/>
                  <a:gd name="T43" fmla="*/ 0 h 200"/>
                  <a:gd name="T44" fmla="*/ 19 w 816"/>
                  <a:gd name="T45" fmla="*/ 1 h 200"/>
                  <a:gd name="T46" fmla="*/ 19 w 816"/>
                  <a:gd name="T47" fmla="*/ 1 h 200"/>
                  <a:gd name="T48" fmla="*/ 18 w 816"/>
                  <a:gd name="T49" fmla="*/ 2 h 200"/>
                  <a:gd name="T50" fmla="*/ 17 w 816"/>
                  <a:gd name="T51" fmla="*/ 2 h 200"/>
                  <a:gd name="T52" fmla="*/ 16 w 816"/>
                  <a:gd name="T53" fmla="*/ 2 h 200"/>
                  <a:gd name="T54" fmla="*/ 15 w 816"/>
                  <a:gd name="T55" fmla="*/ 2 h 200"/>
                  <a:gd name="T56" fmla="*/ 15 w 816"/>
                  <a:gd name="T57" fmla="*/ 3 h 200"/>
                  <a:gd name="T58" fmla="*/ 13 w 816"/>
                  <a:gd name="T59" fmla="*/ 3 h 200"/>
                  <a:gd name="T60" fmla="*/ 12 w 816"/>
                  <a:gd name="T61" fmla="*/ 3 h 200"/>
                  <a:gd name="T62" fmla="*/ 11 w 816"/>
                  <a:gd name="T63" fmla="*/ 3 h 200"/>
                  <a:gd name="T64" fmla="*/ 9 w 816"/>
                  <a:gd name="T65" fmla="*/ 3 h 200"/>
                  <a:gd name="T66" fmla="*/ 8 w 816"/>
                  <a:gd name="T67" fmla="*/ 3 h 200"/>
                  <a:gd name="T68" fmla="*/ 7 w 816"/>
                  <a:gd name="T69" fmla="*/ 3 h 200"/>
                  <a:gd name="T70" fmla="*/ 5 w 816"/>
                  <a:gd name="T71" fmla="*/ 3 h 200"/>
                  <a:gd name="T72" fmla="*/ 5 w 816"/>
                  <a:gd name="T73" fmla="*/ 2 h 200"/>
                  <a:gd name="T74" fmla="*/ 4 w 816"/>
                  <a:gd name="T75" fmla="*/ 2 h 200"/>
                  <a:gd name="T76" fmla="*/ 2 w 816"/>
                  <a:gd name="T77" fmla="*/ 2 h 200"/>
                  <a:gd name="T78" fmla="*/ 2 w 816"/>
                  <a:gd name="T79" fmla="*/ 2 h 200"/>
                  <a:gd name="T80" fmla="*/ 1 w 816"/>
                  <a:gd name="T81" fmla="*/ 1 h 200"/>
                  <a:gd name="T82" fmla="*/ 1 w 816"/>
                  <a:gd name="T83" fmla="*/ 1 h 200"/>
                  <a:gd name="T84" fmla="*/ 0 w 816"/>
                  <a:gd name="T85" fmla="*/ 0 h 2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200"/>
                  <a:gd name="T131" fmla="*/ 816 w 816"/>
                  <a:gd name="T132" fmla="*/ 200 h 2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200">
                    <a:moveTo>
                      <a:pt x="0" y="0"/>
                    </a:moveTo>
                    <a:lnTo>
                      <a:pt x="0" y="72"/>
                    </a:lnTo>
                    <a:lnTo>
                      <a:pt x="16" y="104"/>
                    </a:lnTo>
                    <a:lnTo>
                      <a:pt x="40" y="128"/>
                    </a:lnTo>
                    <a:lnTo>
                      <a:pt x="80" y="144"/>
                    </a:lnTo>
                    <a:lnTo>
                      <a:pt x="128" y="160"/>
                    </a:lnTo>
                    <a:lnTo>
                      <a:pt x="184" y="176"/>
                    </a:lnTo>
                    <a:lnTo>
                      <a:pt x="248" y="192"/>
                    </a:lnTo>
                    <a:lnTo>
                      <a:pt x="304" y="192"/>
                    </a:lnTo>
                    <a:lnTo>
                      <a:pt x="368" y="200"/>
                    </a:lnTo>
                    <a:lnTo>
                      <a:pt x="424" y="200"/>
                    </a:lnTo>
                    <a:lnTo>
                      <a:pt x="480" y="200"/>
                    </a:lnTo>
                    <a:lnTo>
                      <a:pt x="528" y="192"/>
                    </a:lnTo>
                    <a:lnTo>
                      <a:pt x="576" y="184"/>
                    </a:lnTo>
                    <a:lnTo>
                      <a:pt x="616" y="184"/>
                    </a:lnTo>
                    <a:lnTo>
                      <a:pt x="656" y="176"/>
                    </a:lnTo>
                    <a:lnTo>
                      <a:pt x="696" y="160"/>
                    </a:lnTo>
                    <a:lnTo>
                      <a:pt x="736" y="144"/>
                    </a:lnTo>
                    <a:lnTo>
                      <a:pt x="768" y="128"/>
                    </a:lnTo>
                    <a:lnTo>
                      <a:pt x="800" y="104"/>
                    </a:lnTo>
                    <a:lnTo>
                      <a:pt x="816" y="72"/>
                    </a:lnTo>
                    <a:lnTo>
                      <a:pt x="816" y="0"/>
                    </a:lnTo>
                    <a:lnTo>
                      <a:pt x="808" y="16"/>
                    </a:lnTo>
                    <a:lnTo>
                      <a:pt x="792" y="40"/>
                    </a:lnTo>
                    <a:lnTo>
                      <a:pt x="760" y="64"/>
                    </a:lnTo>
                    <a:lnTo>
                      <a:pt x="728" y="80"/>
                    </a:lnTo>
                    <a:lnTo>
                      <a:pt x="680" y="96"/>
                    </a:lnTo>
                    <a:lnTo>
                      <a:pt x="648" y="104"/>
                    </a:lnTo>
                    <a:lnTo>
                      <a:pt x="608" y="112"/>
                    </a:lnTo>
                    <a:lnTo>
                      <a:pt x="560" y="120"/>
                    </a:lnTo>
                    <a:lnTo>
                      <a:pt x="496" y="128"/>
                    </a:lnTo>
                    <a:lnTo>
                      <a:pt x="456" y="128"/>
                    </a:lnTo>
                    <a:lnTo>
                      <a:pt x="408" y="128"/>
                    </a:lnTo>
                    <a:lnTo>
                      <a:pt x="352" y="128"/>
                    </a:lnTo>
                    <a:lnTo>
                      <a:pt x="296" y="120"/>
                    </a:lnTo>
                    <a:lnTo>
                      <a:pt x="240" y="120"/>
                    </a:lnTo>
                    <a:lnTo>
                      <a:pt x="184" y="104"/>
                    </a:lnTo>
                    <a:lnTo>
                      <a:pt x="144" y="96"/>
                    </a:lnTo>
                    <a:lnTo>
                      <a:pt x="104" y="88"/>
                    </a:lnTo>
                    <a:lnTo>
                      <a:pt x="72" y="72"/>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00" name="Oval 94"/>
              <p:cNvSpPr>
                <a:spLocks noChangeArrowheads="1"/>
              </p:cNvSpPr>
              <p:nvPr/>
            </p:nvSpPr>
            <p:spPr bwMode="auto">
              <a:xfrm>
                <a:off x="6025158" y="2490573"/>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01" name="Freeform 95"/>
              <p:cNvSpPr>
                <a:spLocks/>
              </p:cNvSpPr>
              <p:nvPr/>
            </p:nvSpPr>
            <p:spPr bwMode="auto">
              <a:xfrm>
                <a:off x="6025158" y="2490573"/>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02" name="Freeform 96"/>
              <p:cNvSpPr>
                <a:spLocks/>
              </p:cNvSpPr>
              <p:nvPr/>
            </p:nvSpPr>
            <p:spPr bwMode="auto">
              <a:xfrm>
                <a:off x="6029097" y="2558688"/>
                <a:ext cx="376534" cy="94875"/>
              </a:xfrm>
              <a:custGeom>
                <a:avLst/>
                <a:gdLst>
                  <a:gd name="T0" fmla="*/ 0 w 816"/>
                  <a:gd name="T1" fmla="*/ 0 h 200"/>
                  <a:gd name="T2" fmla="*/ 0 w 816"/>
                  <a:gd name="T3" fmla="*/ 2 h 200"/>
                  <a:gd name="T4" fmla="*/ 1 w 816"/>
                  <a:gd name="T5" fmla="*/ 2 h 200"/>
                  <a:gd name="T6" fmla="*/ 1 w 816"/>
                  <a:gd name="T7" fmla="*/ 3 h 200"/>
                  <a:gd name="T8" fmla="*/ 2 w 816"/>
                  <a:gd name="T9" fmla="*/ 4 h 200"/>
                  <a:gd name="T10" fmla="*/ 3 w 816"/>
                  <a:gd name="T11" fmla="*/ 4 h 200"/>
                  <a:gd name="T12" fmla="*/ 5 w 816"/>
                  <a:gd name="T13" fmla="*/ 4 h 200"/>
                  <a:gd name="T14" fmla="*/ 6 w 816"/>
                  <a:gd name="T15" fmla="*/ 5 h 200"/>
                  <a:gd name="T16" fmla="*/ 7 w 816"/>
                  <a:gd name="T17" fmla="*/ 5 h 200"/>
                  <a:gd name="T18" fmla="*/ 9 w 816"/>
                  <a:gd name="T19" fmla="*/ 5 h 200"/>
                  <a:gd name="T20" fmla="*/ 10 w 816"/>
                  <a:gd name="T21" fmla="*/ 5 h 200"/>
                  <a:gd name="T22" fmla="*/ 11 w 816"/>
                  <a:gd name="T23" fmla="*/ 5 h 200"/>
                  <a:gd name="T24" fmla="*/ 12 w 816"/>
                  <a:gd name="T25" fmla="*/ 5 h 200"/>
                  <a:gd name="T26" fmla="*/ 13 w 816"/>
                  <a:gd name="T27" fmla="*/ 5 h 200"/>
                  <a:gd name="T28" fmla="*/ 15 w 816"/>
                  <a:gd name="T29" fmla="*/ 4 h 200"/>
                  <a:gd name="T30" fmla="*/ 15 w 816"/>
                  <a:gd name="T31" fmla="*/ 4 h 200"/>
                  <a:gd name="T32" fmla="*/ 16 w 816"/>
                  <a:gd name="T33" fmla="*/ 4 h 200"/>
                  <a:gd name="T34" fmla="*/ 18 w 816"/>
                  <a:gd name="T35" fmla="*/ 4 h 200"/>
                  <a:gd name="T36" fmla="*/ 18 w 816"/>
                  <a:gd name="T37" fmla="*/ 3 h 200"/>
                  <a:gd name="T38" fmla="*/ 19 w 816"/>
                  <a:gd name="T39" fmla="*/ 2 h 200"/>
                  <a:gd name="T40" fmla="*/ 19 w 816"/>
                  <a:gd name="T41" fmla="*/ 2 h 200"/>
                  <a:gd name="T42" fmla="*/ 19 w 816"/>
                  <a:gd name="T43" fmla="*/ 0 h 200"/>
                  <a:gd name="T44" fmla="*/ 19 w 816"/>
                  <a:gd name="T45" fmla="*/ 1 h 200"/>
                  <a:gd name="T46" fmla="*/ 19 w 816"/>
                  <a:gd name="T47" fmla="*/ 1 h 200"/>
                  <a:gd name="T48" fmla="*/ 18 w 816"/>
                  <a:gd name="T49" fmla="*/ 1 h 200"/>
                  <a:gd name="T50" fmla="*/ 17 w 816"/>
                  <a:gd name="T51" fmla="*/ 2 h 200"/>
                  <a:gd name="T52" fmla="*/ 16 w 816"/>
                  <a:gd name="T53" fmla="*/ 2 h 200"/>
                  <a:gd name="T54" fmla="*/ 15 w 816"/>
                  <a:gd name="T55" fmla="*/ 2 h 200"/>
                  <a:gd name="T56" fmla="*/ 15 w 816"/>
                  <a:gd name="T57" fmla="*/ 3 h 200"/>
                  <a:gd name="T58" fmla="*/ 13 w 816"/>
                  <a:gd name="T59" fmla="*/ 3 h 200"/>
                  <a:gd name="T60" fmla="*/ 12 w 816"/>
                  <a:gd name="T61" fmla="*/ 3 h 200"/>
                  <a:gd name="T62" fmla="*/ 11 w 816"/>
                  <a:gd name="T63" fmla="*/ 3 h 200"/>
                  <a:gd name="T64" fmla="*/ 9 w 816"/>
                  <a:gd name="T65" fmla="*/ 3 h 200"/>
                  <a:gd name="T66" fmla="*/ 9 w 816"/>
                  <a:gd name="T67" fmla="*/ 3 h 200"/>
                  <a:gd name="T68" fmla="*/ 7 w 816"/>
                  <a:gd name="T69" fmla="*/ 3 h 200"/>
                  <a:gd name="T70" fmla="*/ 6 w 816"/>
                  <a:gd name="T71" fmla="*/ 3 h 200"/>
                  <a:gd name="T72" fmla="*/ 5 w 816"/>
                  <a:gd name="T73" fmla="*/ 2 h 200"/>
                  <a:gd name="T74" fmla="*/ 4 w 816"/>
                  <a:gd name="T75" fmla="*/ 2 h 200"/>
                  <a:gd name="T76" fmla="*/ 2 w 816"/>
                  <a:gd name="T77" fmla="*/ 2 h 200"/>
                  <a:gd name="T78" fmla="*/ 2 w 816"/>
                  <a:gd name="T79" fmla="*/ 2 h 200"/>
                  <a:gd name="T80" fmla="*/ 1 w 816"/>
                  <a:gd name="T81" fmla="*/ 1 h 200"/>
                  <a:gd name="T82" fmla="*/ 1 w 816"/>
                  <a:gd name="T83" fmla="*/ 1 h 200"/>
                  <a:gd name="T84" fmla="*/ 0 w 816"/>
                  <a:gd name="T85" fmla="*/ 0 h 2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200"/>
                  <a:gd name="T131" fmla="*/ 816 w 816"/>
                  <a:gd name="T132" fmla="*/ 200 h 2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200">
                    <a:moveTo>
                      <a:pt x="0" y="0"/>
                    </a:moveTo>
                    <a:lnTo>
                      <a:pt x="0" y="72"/>
                    </a:lnTo>
                    <a:lnTo>
                      <a:pt x="16" y="104"/>
                    </a:lnTo>
                    <a:lnTo>
                      <a:pt x="40" y="120"/>
                    </a:lnTo>
                    <a:lnTo>
                      <a:pt x="80" y="144"/>
                    </a:lnTo>
                    <a:lnTo>
                      <a:pt x="128" y="160"/>
                    </a:lnTo>
                    <a:lnTo>
                      <a:pt x="184" y="176"/>
                    </a:lnTo>
                    <a:lnTo>
                      <a:pt x="248" y="184"/>
                    </a:lnTo>
                    <a:lnTo>
                      <a:pt x="304" y="192"/>
                    </a:lnTo>
                    <a:lnTo>
                      <a:pt x="368" y="192"/>
                    </a:lnTo>
                    <a:lnTo>
                      <a:pt x="424" y="200"/>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12"/>
                    </a:lnTo>
                    <a:lnTo>
                      <a:pt x="560" y="112"/>
                    </a:lnTo>
                    <a:lnTo>
                      <a:pt x="496" y="120"/>
                    </a:lnTo>
                    <a:lnTo>
                      <a:pt x="456" y="128"/>
                    </a:lnTo>
                    <a:lnTo>
                      <a:pt x="408" y="128"/>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03" name="Oval 97"/>
              <p:cNvSpPr>
                <a:spLocks noChangeArrowheads="1"/>
              </p:cNvSpPr>
              <p:nvPr/>
            </p:nvSpPr>
            <p:spPr bwMode="auto">
              <a:xfrm>
                <a:off x="6025158" y="2455704"/>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04" name="Freeform 98"/>
              <p:cNvSpPr>
                <a:spLocks/>
              </p:cNvSpPr>
              <p:nvPr/>
            </p:nvSpPr>
            <p:spPr bwMode="auto">
              <a:xfrm>
                <a:off x="6025158" y="2455704"/>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05" name="Freeform 99"/>
              <p:cNvSpPr>
                <a:spLocks/>
              </p:cNvSpPr>
              <p:nvPr/>
            </p:nvSpPr>
            <p:spPr bwMode="auto">
              <a:xfrm>
                <a:off x="6029097" y="2524630"/>
                <a:ext cx="376534" cy="94875"/>
              </a:xfrm>
              <a:custGeom>
                <a:avLst/>
                <a:gdLst>
                  <a:gd name="T0" fmla="*/ 0 w 816"/>
                  <a:gd name="T1" fmla="*/ 0 h 200"/>
                  <a:gd name="T2" fmla="*/ 0 w 816"/>
                  <a:gd name="T3" fmla="*/ 2 h 200"/>
                  <a:gd name="T4" fmla="*/ 1 w 816"/>
                  <a:gd name="T5" fmla="*/ 2 h 200"/>
                  <a:gd name="T6" fmla="*/ 1 w 816"/>
                  <a:gd name="T7" fmla="*/ 3 h 200"/>
                  <a:gd name="T8" fmla="*/ 2 w 816"/>
                  <a:gd name="T9" fmla="*/ 4 h 200"/>
                  <a:gd name="T10" fmla="*/ 3 w 816"/>
                  <a:gd name="T11" fmla="*/ 4 h 200"/>
                  <a:gd name="T12" fmla="*/ 5 w 816"/>
                  <a:gd name="T13" fmla="*/ 4 h 200"/>
                  <a:gd name="T14" fmla="*/ 6 w 816"/>
                  <a:gd name="T15" fmla="*/ 5 h 200"/>
                  <a:gd name="T16" fmla="*/ 7 w 816"/>
                  <a:gd name="T17" fmla="*/ 5 h 200"/>
                  <a:gd name="T18" fmla="*/ 9 w 816"/>
                  <a:gd name="T19" fmla="*/ 5 h 200"/>
                  <a:gd name="T20" fmla="*/ 10 w 816"/>
                  <a:gd name="T21" fmla="*/ 5 h 200"/>
                  <a:gd name="T22" fmla="*/ 11 w 816"/>
                  <a:gd name="T23" fmla="*/ 5 h 200"/>
                  <a:gd name="T24" fmla="*/ 12 w 816"/>
                  <a:gd name="T25" fmla="*/ 5 h 200"/>
                  <a:gd name="T26" fmla="*/ 13 w 816"/>
                  <a:gd name="T27" fmla="*/ 5 h 200"/>
                  <a:gd name="T28" fmla="*/ 15 w 816"/>
                  <a:gd name="T29" fmla="*/ 4 h 200"/>
                  <a:gd name="T30" fmla="*/ 15 w 816"/>
                  <a:gd name="T31" fmla="*/ 4 h 200"/>
                  <a:gd name="T32" fmla="*/ 16 w 816"/>
                  <a:gd name="T33" fmla="*/ 4 h 200"/>
                  <a:gd name="T34" fmla="*/ 18 w 816"/>
                  <a:gd name="T35" fmla="*/ 4 h 200"/>
                  <a:gd name="T36" fmla="*/ 18 w 816"/>
                  <a:gd name="T37" fmla="*/ 3 h 200"/>
                  <a:gd name="T38" fmla="*/ 19 w 816"/>
                  <a:gd name="T39" fmla="*/ 2 h 200"/>
                  <a:gd name="T40" fmla="*/ 19 w 816"/>
                  <a:gd name="T41" fmla="*/ 2 h 200"/>
                  <a:gd name="T42" fmla="*/ 19 w 816"/>
                  <a:gd name="T43" fmla="*/ 0 h 200"/>
                  <a:gd name="T44" fmla="*/ 19 w 816"/>
                  <a:gd name="T45" fmla="*/ 1 h 200"/>
                  <a:gd name="T46" fmla="*/ 19 w 816"/>
                  <a:gd name="T47" fmla="*/ 1 h 200"/>
                  <a:gd name="T48" fmla="*/ 18 w 816"/>
                  <a:gd name="T49" fmla="*/ 1 h 200"/>
                  <a:gd name="T50" fmla="*/ 17 w 816"/>
                  <a:gd name="T51" fmla="*/ 2 h 200"/>
                  <a:gd name="T52" fmla="*/ 16 w 816"/>
                  <a:gd name="T53" fmla="*/ 2 h 200"/>
                  <a:gd name="T54" fmla="*/ 15 w 816"/>
                  <a:gd name="T55" fmla="*/ 2 h 200"/>
                  <a:gd name="T56" fmla="*/ 15 w 816"/>
                  <a:gd name="T57" fmla="*/ 3 h 200"/>
                  <a:gd name="T58" fmla="*/ 13 w 816"/>
                  <a:gd name="T59" fmla="*/ 3 h 200"/>
                  <a:gd name="T60" fmla="*/ 12 w 816"/>
                  <a:gd name="T61" fmla="*/ 3 h 200"/>
                  <a:gd name="T62" fmla="*/ 11 w 816"/>
                  <a:gd name="T63" fmla="*/ 3 h 200"/>
                  <a:gd name="T64" fmla="*/ 9 w 816"/>
                  <a:gd name="T65" fmla="*/ 3 h 200"/>
                  <a:gd name="T66" fmla="*/ 9 w 816"/>
                  <a:gd name="T67" fmla="*/ 3 h 200"/>
                  <a:gd name="T68" fmla="*/ 7 w 816"/>
                  <a:gd name="T69" fmla="*/ 3 h 200"/>
                  <a:gd name="T70" fmla="*/ 6 w 816"/>
                  <a:gd name="T71" fmla="*/ 3 h 200"/>
                  <a:gd name="T72" fmla="*/ 5 w 816"/>
                  <a:gd name="T73" fmla="*/ 2 h 200"/>
                  <a:gd name="T74" fmla="*/ 4 w 816"/>
                  <a:gd name="T75" fmla="*/ 2 h 200"/>
                  <a:gd name="T76" fmla="*/ 2 w 816"/>
                  <a:gd name="T77" fmla="*/ 2 h 200"/>
                  <a:gd name="T78" fmla="*/ 2 w 816"/>
                  <a:gd name="T79" fmla="*/ 2 h 200"/>
                  <a:gd name="T80" fmla="*/ 1 w 816"/>
                  <a:gd name="T81" fmla="*/ 1 h 200"/>
                  <a:gd name="T82" fmla="*/ 1 w 816"/>
                  <a:gd name="T83" fmla="*/ 1 h 200"/>
                  <a:gd name="T84" fmla="*/ 0 w 816"/>
                  <a:gd name="T85" fmla="*/ 0 h 2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200"/>
                  <a:gd name="T131" fmla="*/ 816 w 816"/>
                  <a:gd name="T132" fmla="*/ 200 h 2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200">
                    <a:moveTo>
                      <a:pt x="0" y="0"/>
                    </a:moveTo>
                    <a:lnTo>
                      <a:pt x="0" y="72"/>
                    </a:lnTo>
                    <a:lnTo>
                      <a:pt x="16" y="104"/>
                    </a:lnTo>
                    <a:lnTo>
                      <a:pt x="40" y="120"/>
                    </a:lnTo>
                    <a:lnTo>
                      <a:pt x="80" y="144"/>
                    </a:lnTo>
                    <a:lnTo>
                      <a:pt x="128" y="160"/>
                    </a:lnTo>
                    <a:lnTo>
                      <a:pt x="184" y="176"/>
                    </a:lnTo>
                    <a:lnTo>
                      <a:pt x="248" y="184"/>
                    </a:lnTo>
                    <a:lnTo>
                      <a:pt x="304" y="192"/>
                    </a:lnTo>
                    <a:lnTo>
                      <a:pt x="368" y="192"/>
                    </a:lnTo>
                    <a:lnTo>
                      <a:pt x="424" y="200"/>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12"/>
                    </a:lnTo>
                    <a:lnTo>
                      <a:pt x="560" y="112"/>
                    </a:lnTo>
                    <a:lnTo>
                      <a:pt x="496" y="120"/>
                    </a:lnTo>
                    <a:lnTo>
                      <a:pt x="456" y="128"/>
                    </a:lnTo>
                    <a:lnTo>
                      <a:pt x="408" y="128"/>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06" name="Oval 100"/>
              <p:cNvSpPr>
                <a:spLocks noChangeArrowheads="1"/>
              </p:cNvSpPr>
              <p:nvPr/>
            </p:nvSpPr>
            <p:spPr bwMode="auto">
              <a:xfrm>
                <a:off x="6051153" y="2418403"/>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07" name="Freeform 101"/>
              <p:cNvSpPr>
                <a:spLocks/>
              </p:cNvSpPr>
              <p:nvPr/>
            </p:nvSpPr>
            <p:spPr bwMode="auto">
              <a:xfrm>
                <a:off x="6051153" y="2418403"/>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08" name="Freeform 102"/>
              <p:cNvSpPr>
                <a:spLocks/>
              </p:cNvSpPr>
              <p:nvPr/>
            </p:nvSpPr>
            <p:spPr bwMode="auto">
              <a:xfrm>
                <a:off x="6055092" y="2486518"/>
                <a:ext cx="376534"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4 h 192"/>
                  <a:gd name="T28" fmla="*/ 15 w 816"/>
                  <a:gd name="T29" fmla="*/ 4 h 192"/>
                  <a:gd name="T30" fmla="*/ 15 w 816"/>
                  <a:gd name="T31" fmla="*/ 4 h 192"/>
                  <a:gd name="T32" fmla="*/ 16 w 816"/>
                  <a:gd name="T33" fmla="*/ 4 h 192"/>
                  <a:gd name="T34" fmla="*/ 18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72"/>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04"/>
                    </a:lnTo>
                    <a:lnTo>
                      <a:pt x="560" y="112"/>
                    </a:lnTo>
                    <a:lnTo>
                      <a:pt x="496" y="120"/>
                    </a:lnTo>
                    <a:lnTo>
                      <a:pt x="456" y="128"/>
                    </a:lnTo>
                    <a:lnTo>
                      <a:pt x="408" y="120"/>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09" name="Oval 103"/>
              <p:cNvSpPr>
                <a:spLocks noChangeArrowheads="1"/>
              </p:cNvSpPr>
              <p:nvPr/>
            </p:nvSpPr>
            <p:spPr bwMode="auto">
              <a:xfrm>
                <a:off x="6025158" y="2383535"/>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10" name="Freeform 104"/>
              <p:cNvSpPr>
                <a:spLocks/>
              </p:cNvSpPr>
              <p:nvPr/>
            </p:nvSpPr>
            <p:spPr bwMode="auto">
              <a:xfrm>
                <a:off x="6025158" y="2383535"/>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11" name="Freeform 105"/>
              <p:cNvSpPr>
                <a:spLocks/>
              </p:cNvSpPr>
              <p:nvPr/>
            </p:nvSpPr>
            <p:spPr bwMode="auto">
              <a:xfrm>
                <a:off x="6029097" y="2452460"/>
                <a:ext cx="376534"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4 h 192"/>
                  <a:gd name="T28" fmla="*/ 15 w 816"/>
                  <a:gd name="T29" fmla="*/ 4 h 192"/>
                  <a:gd name="T30" fmla="*/ 15 w 816"/>
                  <a:gd name="T31" fmla="*/ 4 h 192"/>
                  <a:gd name="T32" fmla="*/ 16 w 816"/>
                  <a:gd name="T33" fmla="*/ 4 h 192"/>
                  <a:gd name="T34" fmla="*/ 18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72"/>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04"/>
                    </a:lnTo>
                    <a:lnTo>
                      <a:pt x="560" y="112"/>
                    </a:lnTo>
                    <a:lnTo>
                      <a:pt x="496" y="120"/>
                    </a:lnTo>
                    <a:lnTo>
                      <a:pt x="456" y="128"/>
                    </a:lnTo>
                    <a:lnTo>
                      <a:pt x="408" y="120"/>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12" name="Oval 106"/>
              <p:cNvSpPr>
                <a:spLocks noChangeArrowheads="1"/>
              </p:cNvSpPr>
              <p:nvPr/>
            </p:nvSpPr>
            <p:spPr bwMode="auto">
              <a:xfrm>
                <a:off x="6062182" y="2349477"/>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13" name="Freeform 107"/>
              <p:cNvSpPr>
                <a:spLocks/>
              </p:cNvSpPr>
              <p:nvPr/>
            </p:nvSpPr>
            <p:spPr bwMode="auto">
              <a:xfrm>
                <a:off x="6062182" y="2349477"/>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14" name="Freeform 108"/>
              <p:cNvSpPr>
                <a:spLocks/>
              </p:cNvSpPr>
              <p:nvPr/>
            </p:nvSpPr>
            <p:spPr bwMode="auto">
              <a:xfrm>
                <a:off x="6066120" y="2418403"/>
                <a:ext cx="376534"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4 h 192"/>
                  <a:gd name="T28" fmla="*/ 15 w 816"/>
                  <a:gd name="T29" fmla="*/ 4 h 192"/>
                  <a:gd name="T30" fmla="*/ 15 w 816"/>
                  <a:gd name="T31" fmla="*/ 4 h 192"/>
                  <a:gd name="T32" fmla="*/ 16 w 816"/>
                  <a:gd name="T33" fmla="*/ 4 h 192"/>
                  <a:gd name="T34" fmla="*/ 18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72"/>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04"/>
                    </a:lnTo>
                    <a:lnTo>
                      <a:pt x="560" y="112"/>
                    </a:lnTo>
                    <a:lnTo>
                      <a:pt x="496" y="120"/>
                    </a:lnTo>
                    <a:lnTo>
                      <a:pt x="456" y="128"/>
                    </a:lnTo>
                    <a:lnTo>
                      <a:pt x="408" y="120"/>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15" name="Oval 109"/>
              <p:cNvSpPr>
                <a:spLocks noChangeArrowheads="1"/>
              </p:cNvSpPr>
              <p:nvPr/>
            </p:nvSpPr>
            <p:spPr bwMode="auto">
              <a:xfrm>
                <a:off x="6066120" y="2315419"/>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16" name="Freeform 110"/>
              <p:cNvSpPr>
                <a:spLocks/>
              </p:cNvSpPr>
              <p:nvPr/>
            </p:nvSpPr>
            <p:spPr bwMode="auto">
              <a:xfrm>
                <a:off x="6066120" y="2315419"/>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17" name="Freeform 111"/>
              <p:cNvSpPr>
                <a:spLocks/>
              </p:cNvSpPr>
              <p:nvPr/>
            </p:nvSpPr>
            <p:spPr bwMode="auto">
              <a:xfrm>
                <a:off x="6070059" y="2383535"/>
                <a:ext cx="375746" cy="91631"/>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5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5 h 192"/>
                  <a:gd name="T28" fmla="*/ 15 w 816"/>
                  <a:gd name="T29" fmla="*/ 4 h 192"/>
                  <a:gd name="T30" fmla="*/ 15 w 816"/>
                  <a:gd name="T31" fmla="*/ 4 h 192"/>
                  <a:gd name="T32" fmla="*/ 16 w 816"/>
                  <a:gd name="T33" fmla="*/ 4 h 192"/>
                  <a:gd name="T34" fmla="*/ 17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8 w 816"/>
                  <a:gd name="T67" fmla="*/ 3 h 192"/>
                  <a:gd name="T68" fmla="*/ 7 w 816"/>
                  <a:gd name="T69" fmla="*/ 3 h 192"/>
                  <a:gd name="T70" fmla="*/ 5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72"/>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04"/>
                    </a:lnTo>
                    <a:lnTo>
                      <a:pt x="560" y="112"/>
                    </a:lnTo>
                    <a:lnTo>
                      <a:pt x="496" y="120"/>
                    </a:lnTo>
                    <a:lnTo>
                      <a:pt x="456" y="128"/>
                    </a:lnTo>
                    <a:lnTo>
                      <a:pt x="408" y="120"/>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18" name="Oval 112"/>
              <p:cNvSpPr>
                <a:spLocks noChangeArrowheads="1"/>
              </p:cNvSpPr>
              <p:nvPr/>
            </p:nvSpPr>
            <p:spPr bwMode="auto">
              <a:xfrm>
                <a:off x="6066120" y="2281362"/>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19" name="Freeform 113"/>
              <p:cNvSpPr>
                <a:spLocks/>
              </p:cNvSpPr>
              <p:nvPr/>
            </p:nvSpPr>
            <p:spPr bwMode="auto">
              <a:xfrm>
                <a:off x="6066120" y="2281362"/>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20" name="Freeform 114"/>
              <p:cNvSpPr>
                <a:spLocks/>
              </p:cNvSpPr>
              <p:nvPr/>
            </p:nvSpPr>
            <p:spPr bwMode="auto">
              <a:xfrm>
                <a:off x="6070059" y="2349477"/>
                <a:ext cx="375746" cy="91631"/>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5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5 h 192"/>
                  <a:gd name="T28" fmla="*/ 15 w 816"/>
                  <a:gd name="T29" fmla="*/ 4 h 192"/>
                  <a:gd name="T30" fmla="*/ 15 w 816"/>
                  <a:gd name="T31" fmla="*/ 4 h 192"/>
                  <a:gd name="T32" fmla="*/ 16 w 816"/>
                  <a:gd name="T33" fmla="*/ 4 h 192"/>
                  <a:gd name="T34" fmla="*/ 17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8 w 816"/>
                  <a:gd name="T67" fmla="*/ 3 h 192"/>
                  <a:gd name="T68" fmla="*/ 7 w 816"/>
                  <a:gd name="T69" fmla="*/ 3 h 192"/>
                  <a:gd name="T70" fmla="*/ 5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72"/>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04"/>
                    </a:lnTo>
                    <a:lnTo>
                      <a:pt x="560" y="112"/>
                    </a:lnTo>
                    <a:lnTo>
                      <a:pt x="496" y="120"/>
                    </a:lnTo>
                    <a:lnTo>
                      <a:pt x="456" y="128"/>
                    </a:lnTo>
                    <a:lnTo>
                      <a:pt x="408" y="120"/>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21" name="Oval 115"/>
              <p:cNvSpPr>
                <a:spLocks noChangeArrowheads="1"/>
              </p:cNvSpPr>
              <p:nvPr/>
            </p:nvSpPr>
            <p:spPr bwMode="auto">
              <a:xfrm>
                <a:off x="6033036" y="2216490"/>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22" name="Freeform 116"/>
              <p:cNvSpPr>
                <a:spLocks/>
              </p:cNvSpPr>
              <p:nvPr/>
            </p:nvSpPr>
            <p:spPr bwMode="auto">
              <a:xfrm>
                <a:off x="6033036" y="2216490"/>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23" name="Freeform 117"/>
              <p:cNvSpPr>
                <a:spLocks/>
              </p:cNvSpPr>
              <p:nvPr/>
            </p:nvSpPr>
            <p:spPr bwMode="auto">
              <a:xfrm>
                <a:off x="6036187" y="2285416"/>
                <a:ext cx="376534" cy="94875"/>
              </a:xfrm>
              <a:custGeom>
                <a:avLst/>
                <a:gdLst>
                  <a:gd name="T0" fmla="*/ 0 w 816"/>
                  <a:gd name="T1" fmla="*/ 0 h 200"/>
                  <a:gd name="T2" fmla="*/ 0 w 816"/>
                  <a:gd name="T3" fmla="*/ 2 h 200"/>
                  <a:gd name="T4" fmla="*/ 1 w 816"/>
                  <a:gd name="T5" fmla="*/ 2 h 200"/>
                  <a:gd name="T6" fmla="*/ 1 w 816"/>
                  <a:gd name="T7" fmla="*/ 3 h 200"/>
                  <a:gd name="T8" fmla="*/ 2 w 816"/>
                  <a:gd name="T9" fmla="*/ 4 h 200"/>
                  <a:gd name="T10" fmla="*/ 3 w 816"/>
                  <a:gd name="T11" fmla="*/ 4 h 200"/>
                  <a:gd name="T12" fmla="*/ 5 w 816"/>
                  <a:gd name="T13" fmla="*/ 4 h 200"/>
                  <a:gd name="T14" fmla="*/ 6 w 816"/>
                  <a:gd name="T15" fmla="*/ 5 h 200"/>
                  <a:gd name="T16" fmla="*/ 7 w 816"/>
                  <a:gd name="T17" fmla="*/ 5 h 200"/>
                  <a:gd name="T18" fmla="*/ 9 w 816"/>
                  <a:gd name="T19" fmla="*/ 5 h 200"/>
                  <a:gd name="T20" fmla="*/ 10 w 816"/>
                  <a:gd name="T21" fmla="*/ 5 h 200"/>
                  <a:gd name="T22" fmla="*/ 11 w 816"/>
                  <a:gd name="T23" fmla="*/ 5 h 200"/>
                  <a:gd name="T24" fmla="*/ 12 w 816"/>
                  <a:gd name="T25" fmla="*/ 5 h 200"/>
                  <a:gd name="T26" fmla="*/ 13 w 816"/>
                  <a:gd name="T27" fmla="*/ 5 h 200"/>
                  <a:gd name="T28" fmla="*/ 15 w 816"/>
                  <a:gd name="T29" fmla="*/ 4 h 200"/>
                  <a:gd name="T30" fmla="*/ 15 w 816"/>
                  <a:gd name="T31" fmla="*/ 4 h 200"/>
                  <a:gd name="T32" fmla="*/ 16 w 816"/>
                  <a:gd name="T33" fmla="*/ 4 h 200"/>
                  <a:gd name="T34" fmla="*/ 18 w 816"/>
                  <a:gd name="T35" fmla="*/ 4 h 200"/>
                  <a:gd name="T36" fmla="*/ 18 w 816"/>
                  <a:gd name="T37" fmla="*/ 3 h 200"/>
                  <a:gd name="T38" fmla="*/ 19 w 816"/>
                  <a:gd name="T39" fmla="*/ 2 h 200"/>
                  <a:gd name="T40" fmla="*/ 19 w 816"/>
                  <a:gd name="T41" fmla="*/ 2 h 200"/>
                  <a:gd name="T42" fmla="*/ 19 w 816"/>
                  <a:gd name="T43" fmla="*/ 0 h 200"/>
                  <a:gd name="T44" fmla="*/ 19 w 816"/>
                  <a:gd name="T45" fmla="*/ 1 h 200"/>
                  <a:gd name="T46" fmla="*/ 19 w 816"/>
                  <a:gd name="T47" fmla="*/ 1 h 200"/>
                  <a:gd name="T48" fmla="*/ 18 w 816"/>
                  <a:gd name="T49" fmla="*/ 1 h 200"/>
                  <a:gd name="T50" fmla="*/ 17 w 816"/>
                  <a:gd name="T51" fmla="*/ 2 h 200"/>
                  <a:gd name="T52" fmla="*/ 16 w 816"/>
                  <a:gd name="T53" fmla="*/ 2 h 200"/>
                  <a:gd name="T54" fmla="*/ 15 w 816"/>
                  <a:gd name="T55" fmla="*/ 2 h 200"/>
                  <a:gd name="T56" fmla="*/ 15 w 816"/>
                  <a:gd name="T57" fmla="*/ 3 h 200"/>
                  <a:gd name="T58" fmla="*/ 13 w 816"/>
                  <a:gd name="T59" fmla="*/ 3 h 200"/>
                  <a:gd name="T60" fmla="*/ 12 w 816"/>
                  <a:gd name="T61" fmla="*/ 3 h 200"/>
                  <a:gd name="T62" fmla="*/ 11 w 816"/>
                  <a:gd name="T63" fmla="*/ 3 h 200"/>
                  <a:gd name="T64" fmla="*/ 9 w 816"/>
                  <a:gd name="T65" fmla="*/ 3 h 200"/>
                  <a:gd name="T66" fmla="*/ 9 w 816"/>
                  <a:gd name="T67" fmla="*/ 3 h 200"/>
                  <a:gd name="T68" fmla="*/ 7 w 816"/>
                  <a:gd name="T69" fmla="*/ 3 h 200"/>
                  <a:gd name="T70" fmla="*/ 6 w 816"/>
                  <a:gd name="T71" fmla="*/ 3 h 200"/>
                  <a:gd name="T72" fmla="*/ 5 w 816"/>
                  <a:gd name="T73" fmla="*/ 2 h 200"/>
                  <a:gd name="T74" fmla="*/ 4 w 816"/>
                  <a:gd name="T75" fmla="*/ 2 h 200"/>
                  <a:gd name="T76" fmla="*/ 2 w 816"/>
                  <a:gd name="T77" fmla="*/ 2 h 200"/>
                  <a:gd name="T78" fmla="*/ 2 w 816"/>
                  <a:gd name="T79" fmla="*/ 2 h 200"/>
                  <a:gd name="T80" fmla="*/ 1 w 816"/>
                  <a:gd name="T81" fmla="*/ 1 h 200"/>
                  <a:gd name="T82" fmla="*/ 1 w 816"/>
                  <a:gd name="T83" fmla="*/ 1 h 200"/>
                  <a:gd name="T84" fmla="*/ 0 w 816"/>
                  <a:gd name="T85" fmla="*/ 0 h 2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200"/>
                  <a:gd name="T131" fmla="*/ 816 w 816"/>
                  <a:gd name="T132" fmla="*/ 200 h 2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200">
                    <a:moveTo>
                      <a:pt x="0" y="0"/>
                    </a:moveTo>
                    <a:lnTo>
                      <a:pt x="0" y="72"/>
                    </a:lnTo>
                    <a:lnTo>
                      <a:pt x="16" y="104"/>
                    </a:lnTo>
                    <a:lnTo>
                      <a:pt x="40" y="120"/>
                    </a:lnTo>
                    <a:lnTo>
                      <a:pt x="80" y="144"/>
                    </a:lnTo>
                    <a:lnTo>
                      <a:pt x="128" y="160"/>
                    </a:lnTo>
                    <a:lnTo>
                      <a:pt x="184" y="176"/>
                    </a:lnTo>
                    <a:lnTo>
                      <a:pt x="248" y="184"/>
                    </a:lnTo>
                    <a:lnTo>
                      <a:pt x="304" y="192"/>
                    </a:lnTo>
                    <a:lnTo>
                      <a:pt x="368" y="192"/>
                    </a:lnTo>
                    <a:lnTo>
                      <a:pt x="424" y="200"/>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12"/>
                    </a:lnTo>
                    <a:lnTo>
                      <a:pt x="560" y="112"/>
                    </a:lnTo>
                    <a:lnTo>
                      <a:pt x="496" y="120"/>
                    </a:lnTo>
                    <a:lnTo>
                      <a:pt x="456" y="128"/>
                    </a:lnTo>
                    <a:lnTo>
                      <a:pt x="408" y="128"/>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24" name="Oval 118"/>
              <p:cNvSpPr>
                <a:spLocks noChangeArrowheads="1"/>
              </p:cNvSpPr>
              <p:nvPr/>
            </p:nvSpPr>
            <p:spPr bwMode="auto">
              <a:xfrm>
                <a:off x="6033036" y="2182433"/>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25" name="Freeform 119"/>
              <p:cNvSpPr>
                <a:spLocks/>
              </p:cNvSpPr>
              <p:nvPr/>
            </p:nvSpPr>
            <p:spPr bwMode="auto">
              <a:xfrm>
                <a:off x="6033036" y="2182433"/>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26" name="Freeform 120"/>
              <p:cNvSpPr>
                <a:spLocks/>
              </p:cNvSpPr>
              <p:nvPr/>
            </p:nvSpPr>
            <p:spPr bwMode="auto">
              <a:xfrm>
                <a:off x="6036187" y="2250548"/>
                <a:ext cx="376534" cy="95686"/>
              </a:xfrm>
              <a:custGeom>
                <a:avLst/>
                <a:gdLst>
                  <a:gd name="T0" fmla="*/ 0 w 816"/>
                  <a:gd name="T1" fmla="*/ 0 h 200"/>
                  <a:gd name="T2" fmla="*/ 0 w 816"/>
                  <a:gd name="T3" fmla="*/ 2 h 200"/>
                  <a:gd name="T4" fmla="*/ 1 w 816"/>
                  <a:gd name="T5" fmla="*/ 2 h 200"/>
                  <a:gd name="T6" fmla="*/ 1 w 816"/>
                  <a:gd name="T7" fmla="*/ 3 h 200"/>
                  <a:gd name="T8" fmla="*/ 2 w 816"/>
                  <a:gd name="T9" fmla="*/ 4 h 200"/>
                  <a:gd name="T10" fmla="*/ 3 w 816"/>
                  <a:gd name="T11" fmla="*/ 4 h 200"/>
                  <a:gd name="T12" fmla="*/ 5 w 816"/>
                  <a:gd name="T13" fmla="*/ 4 h 200"/>
                  <a:gd name="T14" fmla="*/ 6 w 816"/>
                  <a:gd name="T15" fmla="*/ 5 h 200"/>
                  <a:gd name="T16" fmla="*/ 7 w 816"/>
                  <a:gd name="T17" fmla="*/ 5 h 200"/>
                  <a:gd name="T18" fmla="*/ 9 w 816"/>
                  <a:gd name="T19" fmla="*/ 5 h 200"/>
                  <a:gd name="T20" fmla="*/ 10 w 816"/>
                  <a:gd name="T21" fmla="*/ 5 h 200"/>
                  <a:gd name="T22" fmla="*/ 11 w 816"/>
                  <a:gd name="T23" fmla="*/ 5 h 200"/>
                  <a:gd name="T24" fmla="*/ 12 w 816"/>
                  <a:gd name="T25" fmla="*/ 5 h 200"/>
                  <a:gd name="T26" fmla="*/ 13 w 816"/>
                  <a:gd name="T27" fmla="*/ 5 h 200"/>
                  <a:gd name="T28" fmla="*/ 15 w 816"/>
                  <a:gd name="T29" fmla="*/ 4 h 200"/>
                  <a:gd name="T30" fmla="*/ 15 w 816"/>
                  <a:gd name="T31" fmla="*/ 4 h 200"/>
                  <a:gd name="T32" fmla="*/ 16 w 816"/>
                  <a:gd name="T33" fmla="*/ 4 h 200"/>
                  <a:gd name="T34" fmla="*/ 18 w 816"/>
                  <a:gd name="T35" fmla="*/ 4 h 200"/>
                  <a:gd name="T36" fmla="*/ 18 w 816"/>
                  <a:gd name="T37" fmla="*/ 3 h 200"/>
                  <a:gd name="T38" fmla="*/ 19 w 816"/>
                  <a:gd name="T39" fmla="*/ 2 h 200"/>
                  <a:gd name="T40" fmla="*/ 19 w 816"/>
                  <a:gd name="T41" fmla="*/ 2 h 200"/>
                  <a:gd name="T42" fmla="*/ 19 w 816"/>
                  <a:gd name="T43" fmla="*/ 0 h 200"/>
                  <a:gd name="T44" fmla="*/ 19 w 816"/>
                  <a:gd name="T45" fmla="*/ 1 h 200"/>
                  <a:gd name="T46" fmla="*/ 19 w 816"/>
                  <a:gd name="T47" fmla="*/ 1 h 200"/>
                  <a:gd name="T48" fmla="*/ 18 w 816"/>
                  <a:gd name="T49" fmla="*/ 1 h 200"/>
                  <a:gd name="T50" fmla="*/ 17 w 816"/>
                  <a:gd name="T51" fmla="*/ 2 h 200"/>
                  <a:gd name="T52" fmla="*/ 16 w 816"/>
                  <a:gd name="T53" fmla="*/ 2 h 200"/>
                  <a:gd name="T54" fmla="*/ 15 w 816"/>
                  <a:gd name="T55" fmla="*/ 2 h 200"/>
                  <a:gd name="T56" fmla="*/ 15 w 816"/>
                  <a:gd name="T57" fmla="*/ 3 h 200"/>
                  <a:gd name="T58" fmla="*/ 13 w 816"/>
                  <a:gd name="T59" fmla="*/ 3 h 200"/>
                  <a:gd name="T60" fmla="*/ 12 w 816"/>
                  <a:gd name="T61" fmla="*/ 3 h 200"/>
                  <a:gd name="T62" fmla="*/ 11 w 816"/>
                  <a:gd name="T63" fmla="*/ 3 h 200"/>
                  <a:gd name="T64" fmla="*/ 9 w 816"/>
                  <a:gd name="T65" fmla="*/ 3 h 200"/>
                  <a:gd name="T66" fmla="*/ 9 w 816"/>
                  <a:gd name="T67" fmla="*/ 3 h 200"/>
                  <a:gd name="T68" fmla="*/ 7 w 816"/>
                  <a:gd name="T69" fmla="*/ 3 h 200"/>
                  <a:gd name="T70" fmla="*/ 6 w 816"/>
                  <a:gd name="T71" fmla="*/ 3 h 200"/>
                  <a:gd name="T72" fmla="*/ 5 w 816"/>
                  <a:gd name="T73" fmla="*/ 2 h 200"/>
                  <a:gd name="T74" fmla="*/ 4 w 816"/>
                  <a:gd name="T75" fmla="*/ 2 h 200"/>
                  <a:gd name="T76" fmla="*/ 2 w 816"/>
                  <a:gd name="T77" fmla="*/ 2 h 200"/>
                  <a:gd name="T78" fmla="*/ 2 w 816"/>
                  <a:gd name="T79" fmla="*/ 2 h 200"/>
                  <a:gd name="T80" fmla="*/ 1 w 816"/>
                  <a:gd name="T81" fmla="*/ 1 h 200"/>
                  <a:gd name="T82" fmla="*/ 1 w 816"/>
                  <a:gd name="T83" fmla="*/ 1 h 200"/>
                  <a:gd name="T84" fmla="*/ 0 w 816"/>
                  <a:gd name="T85" fmla="*/ 0 h 2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200"/>
                  <a:gd name="T131" fmla="*/ 816 w 816"/>
                  <a:gd name="T132" fmla="*/ 200 h 2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200">
                    <a:moveTo>
                      <a:pt x="0" y="0"/>
                    </a:moveTo>
                    <a:lnTo>
                      <a:pt x="0" y="72"/>
                    </a:lnTo>
                    <a:lnTo>
                      <a:pt x="16" y="104"/>
                    </a:lnTo>
                    <a:lnTo>
                      <a:pt x="40" y="120"/>
                    </a:lnTo>
                    <a:lnTo>
                      <a:pt x="80" y="144"/>
                    </a:lnTo>
                    <a:lnTo>
                      <a:pt x="128" y="160"/>
                    </a:lnTo>
                    <a:lnTo>
                      <a:pt x="184" y="176"/>
                    </a:lnTo>
                    <a:lnTo>
                      <a:pt x="248" y="184"/>
                    </a:lnTo>
                    <a:lnTo>
                      <a:pt x="304" y="192"/>
                    </a:lnTo>
                    <a:lnTo>
                      <a:pt x="368" y="192"/>
                    </a:lnTo>
                    <a:lnTo>
                      <a:pt x="424" y="200"/>
                    </a:lnTo>
                    <a:lnTo>
                      <a:pt x="480" y="192"/>
                    </a:lnTo>
                    <a:lnTo>
                      <a:pt x="528" y="192"/>
                    </a:lnTo>
                    <a:lnTo>
                      <a:pt x="576" y="184"/>
                    </a:lnTo>
                    <a:lnTo>
                      <a:pt x="616" y="176"/>
                    </a:lnTo>
                    <a:lnTo>
                      <a:pt x="656" y="168"/>
                    </a:lnTo>
                    <a:lnTo>
                      <a:pt x="696" y="160"/>
                    </a:lnTo>
                    <a:lnTo>
                      <a:pt x="736" y="144"/>
                    </a:lnTo>
                    <a:lnTo>
                      <a:pt x="768" y="128"/>
                    </a:lnTo>
                    <a:lnTo>
                      <a:pt x="800" y="96"/>
                    </a:lnTo>
                    <a:lnTo>
                      <a:pt x="816" y="72"/>
                    </a:lnTo>
                    <a:lnTo>
                      <a:pt x="816" y="0"/>
                    </a:lnTo>
                    <a:lnTo>
                      <a:pt x="808" y="16"/>
                    </a:lnTo>
                    <a:lnTo>
                      <a:pt x="792" y="40"/>
                    </a:lnTo>
                    <a:lnTo>
                      <a:pt x="760" y="56"/>
                    </a:lnTo>
                    <a:lnTo>
                      <a:pt x="728" y="72"/>
                    </a:lnTo>
                    <a:lnTo>
                      <a:pt x="680" y="88"/>
                    </a:lnTo>
                    <a:lnTo>
                      <a:pt x="648" y="96"/>
                    </a:lnTo>
                    <a:lnTo>
                      <a:pt x="608" y="112"/>
                    </a:lnTo>
                    <a:lnTo>
                      <a:pt x="560" y="112"/>
                    </a:lnTo>
                    <a:lnTo>
                      <a:pt x="496" y="120"/>
                    </a:lnTo>
                    <a:lnTo>
                      <a:pt x="456" y="128"/>
                    </a:lnTo>
                    <a:lnTo>
                      <a:pt x="408" y="128"/>
                    </a:lnTo>
                    <a:lnTo>
                      <a:pt x="352" y="120"/>
                    </a:lnTo>
                    <a:lnTo>
                      <a:pt x="296" y="120"/>
                    </a:lnTo>
                    <a:lnTo>
                      <a:pt x="240" y="112"/>
                    </a:lnTo>
                    <a:lnTo>
                      <a:pt x="184" y="104"/>
                    </a:lnTo>
                    <a:lnTo>
                      <a:pt x="144" y="96"/>
                    </a:lnTo>
                    <a:lnTo>
                      <a:pt x="104" y="80"/>
                    </a:lnTo>
                    <a:lnTo>
                      <a:pt x="72" y="64"/>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27" name="Oval 121"/>
              <p:cNvSpPr>
                <a:spLocks noChangeArrowheads="1"/>
              </p:cNvSpPr>
              <p:nvPr/>
            </p:nvSpPr>
            <p:spPr bwMode="auto">
              <a:xfrm>
                <a:off x="6066120" y="2141077"/>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28" name="Freeform 122"/>
              <p:cNvSpPr>
                <a:spLocks/>
              </p:cNvSpPr>
              <p:nvPr/>
            </p:nvSpPr>
            <p:spPr bwMode="auto">
              <a:xfrm>
                <a:off x="6066120" y="2141077"/>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29" name="Freeform 123"/>
              <p:cNvSpPr>
                <a:spLocks/>
              </p:cNvSpPr>
              <p:nvPr/>
            </p:nvSpPr>
            <p:spPr bwMode="auto">
              <a:xfrm>
                <a:off x="6070059" y="2209192"/>
                <a:ext cx="375746"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4 h 192"/>
                  <a:gd name="T28" fmla="*/ 15 w 816"/>
                  <a:gd name="T29" fmla="*/ 4 h 192"/>
                  <a:gd name="T30" fmla="*/ 15 w 816"/>
                  <a:gd name="T31" fmla="*/ 4 h 192"/>
                  <a:gd name="T32" fmla="*/ 16 w 816"/>
                  <a:gd name="T33" fmla="*/ 4 h 192"/>
                  <a:gd name="T34" fmla="*/ 17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8 w 816"/>
                  <a:gd name="T67" fmla="*/ 3 h 192"/>
                  <a:gd name="T68" fmla="*/ 7 w 816"/>
                  <a:gd name="T69" fmla="*/ 3 h 192"/>
                  <a:gd name="T70" fmla="*/ 5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52"/>
                    </a:lnTo>
                    <a:lnTo>
                      <a:pt x="736" y="144"/>
                    </a:lnTo>
                    <a:lnTo>
                      <a:pt x="768" y="128"/>
                    </a:lnTo>
                    <a:lnTo>
                      <a:pt x="800" y="96"/>
                    </a:lnTo>
                    <a:lnTo>
                      <a:pt x="816" y="72"/>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104"/>
                    </a:lnTo>
                    <a:lnTo>
                      <a:pt x="144" y="96"/>
                    </a:lnTo>
                    <a:lnTo>
                      <a:pt x="104" y="80"/>
                    </a:lnTo>
                    <a:lnTo>
                      <a:pt x="72" y="64"/>
                    </a:lnTo>
                    <a:lnTo>
                      <a:pt x="40" y="56"/>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30" name="Oval 124"/>
              <p:cNvSpPr>
                <a:spLocks noChangeArrowheads="1"/>
              </p:cNvSpPr>
              <p:nvPr/>
            </p:nvSpPr>
            <p:spPr bwMode="auto">
              <a:xfrm>
                <a:off x="6066120" y="2106208"/>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31" name="Freeform 125"/>
              <p:cNvSpPr>
                <a:spLocks/>
              </p:cNvSpPr>
              <p:nvPr/>
            </p:nvSpPr>
            <p:spPr bwMode="auto">
              <a:xfrm>
                <a:off x="6066120" y="2106208"/>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32" name="Freeform 126"/>
              <p:cNvSpPr>
                <a:spLocks/>
              </p:cNvSpPr>
              <p:nvPr/>
            </p:nvSpPr>
            <p:spPr bwMode="auto">
              <a:xfrm>
                <a:off x="6070059" y="2175134"/>
                <a:ext cx="375746"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4 h 192"/>
                  <a:gd name="T28" fmla="*/ 15 w 816"/>
                  <a:gd name="T29" fmla="*/ 4 h 192"/>
                  <a:gd name="T30" fmla="*/ 15 w 816"/>
                  <a:gd name="T31" fmla="*/ 4 h 192"/>
                  <a:gd name="T32" fmla="*/ 16 w 816"/>
                  <a:gd name="T33" fmla="*/ 4 h 192"/>
                  <a:gd name="T34" fmla="*/ 17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8 w 816"/>
                  <a:gd name="T67" fmla="*/ 3 h 192"/>
                  <a:gd name="T68" fmla="*/ 7 w 816"/>
                  <a:gd name="T69" fmla="*/ 3 h 192"/>
                  <a:gd name="T70" fmla="*/ 5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52"/>
                    </a:lnTo>
                    <a:lnTo>
                      <a:pt x="736" y="144"/>
                    </a:lnTo>
                    <a:lnTo>
                      <a:pt x="768" y="128"/>
                    </a:lnTo>
                    <a:lnTo>
                      <a:pt x="800" y="96"/>
                    </a:lnTo>
                    <a:lnTo>
                      <a:pt x="816" y="72"/>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104"/>
                    </a:lnTo>
                    <a:lnTo>
                      <a:pt x="144" y="96"/>
                    </a:lnTo>
                    <a:lnTo>
                      <a:pt x="104" y="80"/>
                    </a:lnTo>
                    <a:lnTo>
                      <a:pt x="72" y="64"/>
                    </a:lnTo>
                    <a:lnTo>
                      <a:pt x="40" y="56"/>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33" name="Oval 127"/>
              <p:cNvSpPr>
                <a:spLocks noChangeArrowheads="1"/>
              </p:cNvSpPr>
              <p:nvPr/>
            </p:nvSpPr>
            <p:spPr bwMode="auto">
              <a:xfrm>
                <a:off x="6044064" y="2072151"/>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34" name="Freeform 128"/>
              <p:cNvSpPr>
                <a:spLocks/>
              </p:cNvSpPr>
              <p:nvPr/>
            </p:nvSpPr>
            <p:spPr bwMode="auto">
              <a:xfrm>
                <a:off x="6044064" y="2072151"/>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35" name="Freeform 129"/>
              <p:cNvSpPr>
                <a:spLocks/>
              </p:cNvSpPr>
              <p:nvPr/>
            </p:nvSpPr>
            <p:spPr bwMode="auto">
              <a:xfrm>
                <a:off x="6048002" y="2141077"/>
                <a:ext cx="375746"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4 h 192"/>
                  <a:gd name="T28" fmla="*/ 15 w 816"/>
                  <a:gd name="T29" fmla="*/ 4 h 192"/>
                  <a:gd name="T30" fmla="*/ 15 w 816"/>
                  <a:gd name="T31" fmla="*/ 4 h 192"/>
                  <a:gd name="T32" fmla="*/ 16 w 816"/>
                  <a:gd name="T33" fmla="*/ 4 h 192"/>
                  <a:gd name="T34" fmla="*/ 17 w 816"/>
                  <a:gd name="T35" fmla="*/ 4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8 w 816"/>
                  <a:gd name="T67" fmla="*/ 3 h 192"/>
                  <a:gd name="T68" fmla="*/ 7 w 816"/>
                  <a:gd name="T69" fmla="*/ 3 h 192"/>
                  <a:gd name="T70" fmla="*/ 5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92"/>
                    </a:lnTo>
                    <a:lnTo>
                      <a:pt x="576" y="184"/>
                    </a:lnTo>
                    <a:lnTo>
                      <a:pt x="616" y="176"/>
                    </a:lnTo>
                    <a:lnTo>
                      <a:pt x="656" y="168"/>
                    </a:lnTo>
                    <a:lnTo>
                      <a:pt x="696" y="152"/>
                    </a:lnTo>
                    <a:lnTo>
                      <a:pt x="736" y="144"/>
                    </a:lnTo>
                    <a:lnTo>
                      <a:pt x="768" y="128"/>
                    </a:lnTo>
                    <a:lnTo>
                      <a:pt x="800" y="96"/>
                    </a:lnTo>
                    <a:lnTo>
                      <a:pt x="816" y="72"/>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104"/>
                    </a:lnTo>
                    <a:lnTo>
                      <a:pt x="144" y="96"/>
                    </a:lnTo>
                    <a:lnTo>
                      <a:pt x="104" y="80"/>
                    </a:lnTo>
                    <a:lnTo>
                      <a:pt x="72" y="64"/>
                    </a:lnTo>
                    <a:lnTo>
                      <a:pt x="40" y="56"/>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36" name="Oval 130"/>
              <p:cNvSpPr>
                <a:spLocks noChangeArrowheads="1"/>
              </p:cNvSpPr>
              <p:nvPr/>
            </p:nvSpPr>
            <p:spPr bwMode="auto">
              <a:xfrm>
                <a:off x="6033036" y="2034039"/>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37" name="Freeform 131"/>
              <p:cNvSpPr>
                <a:spLocks/>
              </p:cNvSpPr>
              <p:nvPr/>
            </p:nvSpPr>
            <p:spPr bwMode="auto">
              <a:xfrm>
                <a:off x="6033036" y="2034039"/>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38" name="Freeform 132"/>
              <p:cNvSpPr>
                <a:spLocks/>
              </p:cNvSpPr>
              <p:nvPr/>
            </p:nvSpPr>
            <p:spPr bwMode="auto">
              <a:xfrm>
                <a:off x="6036187" y="2102965"/>
                <a:ext cx="376534" cy="90820"/>
              </a:xfrm>
              <a:custGeom>
                <a:avLst/>
                <a:gdLst>
                  <a:gd name="T0" fmla="*/ 0 w 816"/>
                  <a:gd name="T1" fmla="*/ 0 h 192"/>
                  <a:gd name="T2" fmla="*/ 0 w 816"/>
                  <a:gd name="T3" fmla="*/ 2 h 192"/>
                  <a:gd name="T4" fmla="*/ 1 w 816"/>
                  <a:gd name="T5" fmla="*/ 2 h 192"/>
                  <a:gd name="T6" fmla="*/ 1 w 816"/>
                  <a:gd name="T7" fmla="*/ 3 h 192"/>
                  <a:gd name="T8" fmla="*/ 2 w 816"/>
                  <a:gd name="T9" fmla="*/ 4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4 h 192"/>
                  <a:gd name="T26" fmla="*/ 13 w 816"/>
                  <a:gd name="T27" fmla="*/ 4 h 192"/>
                  <a:gd name="T28" fmla="*/ 15 w 816"/>
                  <a:gd name="T29" fmla="*/ 4 h 192"/>
                  <a:gd name="T30" fmla="*/ 15 w 816"/>
                  <a:gd name="T31" fmla="*/ 4 h 192"/>
                  <a:gd name="T32" fmla="*/ 16 w 816"/>
                  <a:gd name="T33" fmla="*/ 4 h 192"/>
                  <a:gd name="T34" fmla="*/ 18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44"/>
                    </a:lnTo>
                    <a:lnTo>
                      <a:pt x="128" y="160"/>
                    </a:lnTo>
                    <a:lnTo>
                      <a:pt x="184" y="176"/>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104"/>
                    </a:lnTo>
                    <a:lnTo>
                      <a:pt x="144" y="96"/>
                    </a:lnTo>
                    <a:lnTo>
                      <a:pt x="104" y="80"/>
                    </a:lnTo>
                    <a:lnTo>
                      <a:pt x="72" y="64"/>
                    </a:lnTo>
                    <a:lnTo>
                      <a:pt x="40" y="48"/>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39" name="Oval 133"/>
              <p:cNvSpPr>
                <a:spLocks noChangeArrowheads="1"/>
              </p:cNvSpPr>
              <p:nvPr/>
            </p:nvSpPr>
            <p:spPr bwMode="auto">
              <a:xfrm>
                <a:off x="6007041" y="1996738"/>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40" name="Freeform 134"/>
              <p:cNvSpPr>
                <a:spLocks/>
              </p:cNvSpPr>
              <p:nvPr/>
            </p:nvSpPr>
            <p:spPr bwMode="auto">
              <a:xfrm>
                <a:off x="6007041" y="1996738"/>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41" name="Freeform 135"/>
              <p:cNvSpPr>
                <a:spLocks/>
              </p:cNvSpPr>
              <p:nvPr/>
            </p:nvSpPr>
            <p:spPr bwMode="auto">
              <a:xfrm>
                <a:off x="6010979" y="2064852"/>
                <a:ext cx="375746" cy="90820"/>
              </a:xfrm>
              <a:custGeom>
                <a:avLst/>
                <a:gdLst>
                  <a:gd name="T0" fmla="*/ 0 w 816"/>
                  <a:gd name="T1" fmla="*/ 0 h 192"/>
                  <a:gd name="T2" fmla="*/ 0 w 816"/>
                  <a:gd name="T3" fmla="*/ 2 h 192"/>
                  <a:gd name="T4" fmla="*/ 1 w 816"/>
                  <a:gd name="T5" fmla="*/ 2 h 192"/>
                  <a:gd name="T6" fmla="*/ 1 w 816"/>
                  <a:gd name="T7" fmla="*/ 3 h 192"/>
                  <a:gd name="T8" fmla="*/ 2 w 816"/>
                  <a:gd name="T9" fmla="*/ 3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4 h 192"/>
                  <a:gd name="T26" fmla="*/ 13 w 816"/>
                  <a:gd name="T27" fmla="*/ 4 h 192"/>
                  <a:gd name="T28" fmla="*/ 15 w 816"/>
                  <a:gd name="T29" fmla="*/ 4 h 192"/>
                  <a:gd name="T30" fmla="*/ 15 w 816"/>
                  <a:gd name="T31" fmla="*/ 4 h 192"/>
                  <a:gd name="T32" fmla="*/ 16 w 816"/>
                  <a:gd name="T33" fmla="*/ 4 h 192"/>
                  <a:gd name="T34" fmla="*/ 17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8 w 816"/>
                  <a:gd name="T67" fmla="*/ 3 h 192"/>
                  <a:gd name="T68" fmla="*/ 7 w 816"/>
                  <a:gd name="T69" fmla="*/ 3 h 192"/>
                  <a:gd name="T70" fmla="*/ 5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36"/>
                    </a:lnTo>
                    <a:lnTo>
                      <a:pt x="128" y="160"/>
                    </a:lnTo>
                    <a:lnTo>
                      <a:pt x="184" y="168"/>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96"/>
                    </a:lnTo>
                    <a:lnTo>
                      <a:pt x="144" y="88"/>
                    </a:lnTo>
                    <a:lnTo>
                      <a:pt x="104" y="80"/>
                    </a:lnTo>
                    <a:lnTo>
                      <a:pt x="72" y="64"/>
                    </a:lnTo>
                    <a:lnTo>
                      <a:pt x="40" y="48"/>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42" name="Oval 136"/>
              <p:cNvSpPr>
                <a:spLocks noChangeArrowheads="1"/>
              </p:cNvSpPr>
              <p:nvPr/>
            </p:nvSpPr>
            <p:spPr bwMode="auto">
              <a:xfrm>
                <a:off x="6007041" y="1961869"/>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43" name="Freeform 137"/>
              <p:cNvSpPr>
                <a:spLocks/>
              </p:cNvSpPr>
              <p:nvPr/>
            </p:nvSpPr>
            <p:spPr bwMode="auto">
              <a:xfrm>
                <a:off x="6007041" y="1961869"/>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44" name="Freeform 138"/>
              <p:cNvSpPr>
                <a:spLocks/>
              </p:cNvSpPr>
              <p:nvPr/>
            </p:nvSpPr>
            <p:spPr bwMode="auto">
              <a:xfrm>
                <a:off x="6010979" y="2030795"/>
                <a:ext cx="375746" cy="90820"/>
              </a:xfrm>
              <a:custGeom>
                <a:avLst/>
                <a:gdLst>
                  <a:gd name="T0" fmla="*/ 0 w 816"/>
                  <a:gd name="T1" fmla="*/ 0 h 192"/>
                  <a:gd name="T2" fmla="*/ 0 w 816"/>
                  <a:gd name="T3" fmla="*/ 2 h 192"/>
                  <a:gd name="T4" fmla="*/ 1 w 816"/>
                  <a:gd name="T5" fmla="*/ 2 h 192"/>
                  <a:gd name="T6" fmla="*/ 1 w 816"/>
                  <a:gd name="T7" fmla="*/ 3 h 192"/>
                  <a:gd name="T8" fmla="*/ 2 w 816"/>
                  <a:gd name="T9" fmla="*/ 3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4 h 192"/>
                  <a:gd name="T26" fmla="*/ 13 w 816"/>
                  <a:gd name="T27" fmla="*/ 4 h 192"/>
                  <a:gd name="T28" fmla="*/ 15 w 816"/>
                  <a:gd name="T29" fmla="*/ 4 h 192"/>
                  <a:gd name="T30" fmla="*/ 15 w 816"/>
                  <a:gd name="T31" fmla="*/ 4 h 192"/>
                  <a:gd name="T32" fmla="*/ 16 w 816"/>
                  <a:gd name="T33" fmla="*/ 4 h 192"/>
                  <a:gd name="T34" fmla="*/ 17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8 w 816"/>
                  <a:gd name="T67" fmla="*/ 3 h 192"/>
                  <a:gd name="T68" fmla="*/ 7 w 816"/>
                  <a:gd name="T69" fmla="*/ 3 h 192"/>
                  <a:gd name="T70" fmla="*/ 5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36"/>
                    </a:lnTo>
                    <a:lnTo>
                      <a:pt x="128" y="160"/>
                    </a:lnTo>
                    <a:lnTo>
                      <a:pt x="184" y="168"/>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96"/>
                    </a:lnTo>
                    <a:lnTo>
                      <a:pt x="144" y="88"/>
                    </a:lnTo>
                    <a:lnTo>
                      <a:pt x="104" y="80"/>
                    </a:lnTo>
                    <a:lnTo>
                      <a:pt x="72" y="64"/>
                    </a:lnTo>
                    <a:lnTo>
                      <a:pt x="40" y="48"/>
                    </a:lnTo>
                    <a:lnTo>
                      <a:pt x="16" y="24"/>
                    </a:lnTo>
                    <a:lnTo>
                      <a:pt x="0" y="0"/>
                    </a:lnTo>
                    <a:close/>
                  </a:path>
                </a:pathLst>
              </a:custGeom>
              <a:solidFill>
                <a:srgbClr val="1E3B65"/>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45" name="Oval 139"/>
              <p:cNvSpPr>
                <a:spLocks noChangeArrowheads="1"/>
              </p:cNvSpPr>
              <p:nvPr/>
            </p:nvSpPr>
            <p:spPr bwMode="auto">
              <a:xfrm>
                <a:off x="6007041" y="1927812"/>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46" name="Freeform 140"/>
              <p:cNvSpPr>
                <a:spLocks/>
              </p:cNvSpPr>
              <p:nvPr/>
            </p:nvSpPr>
            <p:spPr bwMode="auto">
              <a:xfrm>
                <a:off x="6007041" y="1927812"/>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47" name="Freeform 141"/>
              <p:cNvSpPr>
                <a:spLocks/>
              </p:cNvSpPr>
              <p:nvPr/>
            </p:nvSpPr>
            <p:spPr bwMode="auto">
              <a:xfrm>
                <a:off x="6010979" y="1996738"/>
                <a:ext cx="375746" cy="90820"/>
              </a:xfrm>
              <a:custGeom>
                <a:avLst/>
                <a:gdLst>
                  <a:gd name="T0" fmla="*/ 0 w 816"/>
                  <a:gd name="T1" fmla="*/ 0 h 192"/>
                  <a:gd name="T2" fmla="*/ 0 w 816"/>
                  <a:gd name="T3" fmla="*/ 2 h 192"/>
                  <a:gd name="T4" fmla="*/ 1 w 816"/>
                  <a:gd name="T5" fmla="*/ 2 h 192"/>
                  <a:gd name="T6" fmla="*/ 1 w 816"/>
                  <a:gd name="T7" fmla="*/ 3 h 192"/>
                  <a:gd name="T8" fmla="*/ 2 w 816"/>
                  <a:gd name="T9" fmla="*/ 3 h 192"/>
                  <a:gd name="T10" fmla="*/ 3 w 816"/>
                  <a:gd name="T11" fmla="*/ 4 h 192"/>
                  <a:gd name="T12" fmla="*/ 5 w 816"/>
                  <a:gd name="T13" fmla="*/ 4 h 192"/>
                  <a:gd name="T14" fmla="*/ 6 w 816"/>
                  <a:gd name="T15" fmla="*/ 4 h 192"/>
                  <a:gd name="T16" fmla="*/ 7 w 816"/>
                  <a:gd name="T17" fmla="*/ 5 h 192"/>
                  <a:gd name="T18" fmla="*/ 9 w 816"/>
                  <a:gd name="T19" fmla="*/ 5 h 192"/>
                  <a:gd name="T20" fmla="*/ 10 w 816"/>
                  <a:gd name="T21" fmla="*/ 5 h 192"/>
                  <a:gd name="T22" fmla="*/ 11 w 816"/>
                  <a:gd name="T23" fmla="*/ 5 h 192"/>
                  <a:gd name="T24" fmla="*/ 12 w 816"/>
                  <a:gd name="T25" fmla="*/ 4 h 192"/>
                  <a:gd name="T26" fmla="*/ 13 w 816"/>
                  <a:gd name="T27" fmla="*/ 4 h 192"/>
                  <a:gd name="T28" fmla="*/ 15 w 816"/>
                  <a:gd name="T29" fmla="*/ 4 h 192"/>
                  <a:gd name="T30" fmla="*/ 15 w 816"/>
                  <a:gd name="T31" fmla="*/ 4 h 192"/>
                  <a:gd name="T32" fmla="*/ 16 w 816"/>
                  <a:gd name="T33" fmla="*/ 4 h 192"/>
                  <a:gd name="T34" fmla="*/ 17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8 w 816"/>
                  <a:gd name="T67" fmla="*/ 3 h 192"/>
                  <a:gd name="T68" fmla="*/ 7 w 816"/>
                  <a:gd name="T69" fmla="*/ 3 h 192"/>
                  <a:gd name="T70" fmla="*/ 5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36"/>
                    </a:lnTo>
                    <a:lnTo>
                      <a:pt x="128" y="160"/>
                    </a:lnTo>
                    <a:lnTo>
                      <a:pt x="184" y="168"/>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96"/>
                    </a:lnTo>
                    <a:lnTo>
                      <a:pt x="144" y="88"/>
                    </a:lnTo>
                    <a:lnTo>
                      <a:pt x="104" y="80"/>
                    </a:lnTo>
                    <a:lnTo>
                      <a:pt x="72" y="64"/>
                    </a:lnTo>
                    <a:lnTo>
                      <a:pt x="40" y="48"/>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48" name="Oval 142"/>
              <p:cNvSpPr>
                <a:spLocks noChangeArrowheads="1"/>
              </p:cNvSpPr>
              <p:nvPr/>
            </p:nvSpPr>
            <p:spPr bwMode="auto">
              <a:xfrm>
                <a:off x="6010979" y="1893754"/>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49" name="Freeform 143"/>
              <p:cNvSpPr>
                <a:spLocks/>
              </p:cNvSpPr>
              <p:nvPr/>
            </p:nvSpPr>
            <p:spPr bwMode="auto">
              <a:xfrm>
                <a:off x="6010979" y="1893754"/>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50" name="Freeform 144"/>
              <p:cNvSpPr>
                <a:spLocks/>
              </p:cNvSpPr>
              <p:nvPr/>
            </p:nvSpPr>
            <p:spPr bwMode="auto">
              <a:xfrm>
                <a:off x="6014130" y="1961869"/>
                <a:ext cx="376534" cy="91631"/>
              </a:xfrm>
              <a:custGeom>
                <a:avLst/>
                <a:gdLst>
                  <a:gd name="T0" fmla="*/ 0 w 816"/>
                  <a:gd name="T1" fmla="*/ 0 h 192"/>
                  <a:gd name="T2" fmla="*/ 0 w 816"/>
                  <a:gd name="T3" fmla="*/ 2 h 192"/>
                  <a:gd name="T4" fmla="*/ 1 w 816"/>
                  <a:gd name="T5" fmla="*/ 2 h 192"/>
                  <a:gd name="T6" fmla="*/ 1 w 816"/>
                  <a:gd name="T7" fmla="*/ 3 h 192"/>
                  <a:gd name="T8" fmla="*/ 2 w 816"/>
                  <a:gd name="T9" fmla="*/ 3 h 192"/>
                  <a:gd name="T10" fmla="*/ 3 w 816"/>
                  <a:gd name="T11" fmla="*/ 4 h 192"/>
                  <a:gd name="T12" fmla="*/ 5 w 816"/>
                  <a:gd name="T13" fmla="*/ 4 h 192"/>
                  <a:gd name="T14" fmla="*/ 6 w 816"/>
                  <a:gd name="T15" fmla="*/ 5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5 h 192"/>
                  <a:gd name="T28" fmla="*/ 15 w 816"/>
                  <a:gd name="T29" fmla="*/ 4 h 192"/>
                  <a:gd name="T30" fmla="*/ 15 w 816"/>
                  <a:gd name="T31" fmla="*/ 4 h 192"/>
                  <a:gd name="T32" fmla="*/ 16 w 816"/>
                  <a:gd name="T33" fmla="*/ 4 h 192"/>
                  <a:gd name="T34" fmla="*/ 18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9 w 816"/>
                  <a:gd name="T67" fmla="*/ 3 h 192"/>
                  <a:gd name="T68" fmla="*/ 7 w 816"/>
                  <a:gd name="T69" fmla="*/ 3 h 192"/>
                  <a:gd name="T70" fmla="*/ 6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36"/>
                    </a:lnTo>
                    <a:lnTo>
                      <a:pt x="128" y="160"/>
                    </a:lnTo>
                    <a:lnTo>
                      <a:pt x="184" y="168"/>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96"/>
                    </a:lnTo>
                    <a:lnTo>
                      <a:pt x="144" y="88"/>
                    </a:lnTo>
                    <a:lnTo>
                      <a:pt x="104" y="80"/>
                    </a:lnTo>
                    <a:lnTo>
                      <a:pt x="72" y="64"/>
                    </a:lnTo>
                    <a:lnTo>
                      <a:pt x="40" y="48"/>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51" name="Oval 145"/>
              <p:cNvSpPr>
                <a:spLocks noChangeArrowheads="1"/>
              </p:cNvSpPr>
              <p:nvPr/>
            </p:nvSpPr>
            <p:spPr bwMode="auto">
              <a:xfrm>
                <a:off x="6007041" y="1859696"/>
                <a:ext cx="383624" cy="132987"/>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52" name="Freeform 146"/>
              <p:cNvSpPr>
                <a:spLocks/>
              </p:cNvSpPr>
              <p:nvPr/>
            </p:nvSpPr>
            <p:spPr bwMode="auto">
              <a:xfrm>
                <a:off x="6007041" y="1859696"/>
                <a:ext cx="383624" cy="132987"/>
              </a:xfrm>
              <a:custGeom>
                <a:avLst/>
                <a:gdLst>
                  <a:gd name="T0" fmla="*/ 12 w 832"/>
                  <a:gd name="T1" fmla="*/ 1 h 280"/>
                  <a:gd name="T2" fmla="*/ 15 w 832"/>
                  <a:gd name="T3" fmla="*/ 1 h 280"/>
                  <a:gd name="T4" fmla="*/ 17 w 832"/>
                  <a:gd name="T5" fmla="*/ 1 h 280"/>
                  <a:gd name="T6" fmla="*/ 18 w 832"/>
                  <a:gd name="T7" fmla="*/ 2 h 280"/>
                  <a:gd name="T8" fmla="*/ 19 w 832"/>
                  <a:gd name="T9" fmla="*/ 3 h 280"/>
                  <a:gd name="T10" fmla="*/ 19 w 832"/>
                  <a:gd name="T11" fmla="*/ 4 h 280"/>
                  <a:gd name="T12" fmla="*/ 19 w 832"/>
                  <a:gd name="T13" fmla="*/ 5 h 280"/>
                  <a:gd name="T14" fmla="*/ 17 w 832"/>
                  <a:gd name="T15" fmla="*/ 5 h 280"/>
                  <a:gd name="T16" fmla="*/ 15 w 832"/>
                  <a:gd name="T17" fmla="*/ 6 h 280"/>
                  <a:gd name="T18" fmla="*/ 13 w 832"/>
                  <a:gd name="T19" fmla="*/ 6 h 280"/>
                  <a:gd name="T20" fmla="*/ 10 w 832"/>
                  <a:gd name="T21" fmla="*/ 6 h 280"/>
                  <a:gd name="T22" fmla="*/ 7 w 832"/>
                  <a:gd name="T23" fmla="*/ 6 h 280"/>
                  <a:gd name="T24" fmla="*/ 5 w 832"/>
                  <a:gd name="T25" fmla="*/ 6 h 280"/>
                  <a:gd name="T26" fmla="*/ 2 w 832"/>
                  <a:gd name="T27" fmla="*/ 5 h 280"/>
                  <a:gd name="T28" fmla="*/ 1 w 832"/>
                  <a:gd name="T29" fmla="*/ 5 h 280"/>
                  <a:gd name="T30" fmla="*/ 1 w 832"/>
                  <a:gd name="T31" fmla="*/ 4 h 280"/>
                  <a:gd name="T32" fmla="*/ 1 w 832"/>
                  <a:gd name="T33" fmla="*/ 3 h 280"/>
                  <a:gd name="T34" fmla="*/ 1 w 832"/>
                  <a:gd name="T35" fmla="*/ 2 h 280"/>
                  <a:gd name="T36" fmla="*/ 3 w 832"/>
                  <a:gd name="T37" fmla="*/ 1 h 280"/>
                  <a:gd name="T38" fmla="*/ 5 w 832"/>
                  <a:gd name="T39" fmla="*/ 1 h 280"/>
                  <a:gd name="T40" fmla="*/ 8 w 832"/>
                  <a:gd name="T41" fmla="*/ 1 h 280"/>
                  <a:gd name="T42" fmla="*/ 10 w 832"/>
                  <a:gd name="T43" fmla="*/ 0 h 280"/>
                  <a:gd name="T44" fmla="*/ 13 w 832"/>
                  <a:gd name="T45" fmla="*/ 1 h 280"/>
                  <a:gd name="T46" fmla="*/ 15 w 832"/>
                  <a:gd name="T47" fmla="*/ 1 h 280"/>
                  <a:gd name="T48" fmla="*/ 18 w 832"/>
                  <a:gd name="T49" fmla="*/ 1 h 280"/>
                  <a:gd name="T50" fmla="*/ 19 w 832"/>
                  <a:gd name="T51" fmla="*/ 2 h 280"/>
                  <a:gd name="T52" fmla="*/ 19 w 832"/>
                  <a:gd name="T53" fmla="*/ 3 h 280"/>
                  <a:gd name="T54" fmla="*/ 19 w 832"/>
                  <a:gd name="T55" fmla="*/ 4 h 280"/>
                  <a:gd name="T56" fmla="*/ 19 w 832"/>
                  <a:gd name="T57" fmla="*/ 5 h 280"/>
                  <a:gd name="T58" fmla="*/ 17 w 832"/>
                  <a:gd name="T59" fmla="*/ 6 h 280"/>
                  <a:gd name="T60" fmla="*/ 15 w 832"/>
                  <a:gd name="T61" fmla="*/ 6 h 280"/>
                  <a:gd name="T62" fmla="*/ 12 w 832"/>
                  <a:gd name="T63" fmla="*/ 6 h 280"/>
                  <a:gd name="T64" fmla="*/ 9 w 832"/>
                  <a:gd name="T65" fmla="*/ 6 h 280"/>
                  <a:gd name="T66" fmla="*/ 6 w 832"/>
                  <a:gd name="T67" fmla="*/ 6 h 280"/>
                  <a:gd name="T68" fmla="*/ 4 w 832"/>
                  <a:gd name="T69" fmla="*/ 6 h 280"/>
                  <a:gd name="T70" fmla="*/ 2 w 832"/>
                  <a:gd name="T71" fmla="*/ 5 h 280"/>
                  <a:gd name="T72" fmla="*/ 1 w 832"/>
                  <a:gd name="T73" fmla="*/ 5 h 280"/>
                  <a:gd name="T74" fmla="*/ 0 w 832"/>
                  <a:gd name="T75" fmla="*/ 4 h 280"/>
                  <a:gd name="T76" fmla="*/ 1 w 832"/>
                  <a:gd name="T77" fmla="*/ 2 h 280"/>
                  <a:gd name="T78" fmla="*/ 2 w 832"/>
                  <a:gd name="T79" fmla="*/ 2 h 280"/>
                  <a:gd name="T80" fmla="*/ 4 w 832"/>
                  <a:gd name="T81" fmla="*/ 1 h 280"/>
                  <a:gd name="T82" fmla="*/ 6 w 832"/>
                  <a:gd name="T83" fmla="*/ 1 h 280"/>
                  <a:gd name="T84" fmla="*/ 9 w 832"/>
                  <a:gd name="T85" fmla="*/ 0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80"/>
                  <a:gd name="T131" fmla="*/ 832 w 832"/>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80">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8"/>
                    </a:lnTo>
                    <a:lnTo>
                      <a:pt x="808" y="96"/>
                    </a:lnTo>
                    <a:lnTo>
                      <a:pt x="816" y="112"/>
                    </a:lnTo>
                    <a:lnTo>
                      <a:pt x="824" y="128"/>
                    </a:lnTo>
                    <a:lnTo>
                      <a:pt x="824" y="144"/>
                    </a:lnTo>
                    <a:lnTo>
                      <a:pt x="824" y="152"/>
                    </a:lnTo>
                    <a:lnTo>
                      <a:pt x="816" y="168"/>
                    </a:lnTo>
                    <a:lnTo>
                      <a:pt x="808" y="184"/>
                    </a:lnTo>
                    <a:lnTo>
                      <a:pt x="792" y="192"/>
                    </a:lnTo>
                    <a:lnTo>
                      <a:pt x="776" y="208"/>
                    </a:lnTo>
                    <a:lnTo>
                      <a:pt x="752" y="208"/>
                    </a:lnTo>
                    <a:lnTo>
                      <a:pt x="728" y="224"/>
                    </a:lnTo>
                    <a:lnTo>
                      <a:pt x="704" y="232"/>
                    </a:lnTo>
                    <a:lnTo>
                      <a:pt x="672" y="240"/>
                    </a:lnTo>
                    <a:lnTo>
                      <a:pt x="640"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92" y="248"/>
                    </a:lnTo>
                    <a:lnTo>
                      <a:pt x="160" y="240"/>
                    </a:lnTo>
                    <a:lnTo>
                      <a:pt x="128" y="232"/>
                    </a:lnTo>
                    <a:lnTo>
                      <a:pt x="104" y="224"/>
                    </a:lnTo>
                    <a:lnTo>
                      <a:pt x="80" y="208"/>
                    </a:lnTo>
                    <a:lnTo>
                      <a:pt x="56" y="208"/>
                    </a:lnTo>
                    <a:lnTo>
                      <a:pt x="40" y="192"/>
                    </a:lnTo>
                    <a:lnTo>
                      <a:pt x="24" y="184"/>
                    </a:lnTo>
                    <a:lnTo>
                      <a:pt x="16" y="168"/>
                    </a:lnTo>
                    <a:lnTo>
                      <a:pt x="8" y="152"/>
                    </a:lnTo>
                    <a:lnTo>
                      <a:pt x="8" y="144"/>
                    </a:lnTo>
                    <a:lnTo>
                      <a:pt x="8" y="128"/>
                    </a:lnTo>
                    <a:lnTo>
                      <a:pt x="16" y="112"/>
                    </a:lnTo>
                    <a:lnTo>
                      <a:pt x="24" y="96"/>
                    </a:lnTo>
                    <a:lnTo>
                      <a:pt x="40" y="88"/>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8"/>
                    </a:lnTo>
                    <a:lnTo>
                      <a:pt x="816" y="96"/>
                    </a:lnTo>
                    <a:lnTo>
                      <a:pt x="824" y="112"/>
                    </a:lnTo>
                    <a:lnTo>
                      <a:pt x="832" y="128"/>
                    </a:lnTo>
                    <a:lnTo>
                      <a:pt x="832" y="144"/>
                    </a:lnTo>
                    <a:lnTo>
                      <a:pt x="832" y="152"/>
                    </a:lnTo>
                    <a:lnTo>
                      <a:pt x="824" y="168"/>
                    </a:lnTo>
                    <a:lnTo>
                      <a:pt x="816" y="184"/>
                    </a:lnTo>
                    <a:lnTo>
                      <a:pt x="800" y="192"/>
                    </a:lnTo>
                    <a:lnTo>
                      <a:pt x="784" y="208"/>
                    </a:lnTo>
                    <a:lnTo>
                      <a:pt x="760" y="216"/>
                    </a:lnTo>
                    <a:lnTo>
                      <a:pt x="736" y="232"/>
                    </a:lnTo>
                    <a:lnTo>
                      <a:pt x="712" y="240"/>
                    </a:lnTo>
                    <a:lnTo>
                      <a:pt x="680" y="248"/>
                    </a:lnTo>
                    <a:lnTo>
                      <a:pt x="648" y="256"/>
                    </a:lnTo>
                    <a:lnTo>
                      <a:pt x="608" y="264"/>
                    </a:lnTo>
                    <a:lnTo>
                      <a:pt x="576" y="272"/>
                    </a:lnTo>
                    <a:lnTo>
                      <a:pt x="536" y="272"/>
                    </a:lnTo>
                    <a:lnTo>
                      <a:pt x="496" y="280"/>
                    </a:lnTo>
                    <a:lnTo>
                      <a:pt x="456" y="280"/>
                    </a:lnTo>
                    <a:lnTo>
                      <a:pt x="416" y="280"/>
                    </a:lnTo>
                    <a:lnTo>
                      <a:pt x="376" y="280"/>
                    </a:lnTo>
                    <a:lnTo>
                      <a:pt x="336" y="280"/>
                    </a:lnTo>
                    <a:lnTo>
                      <a:pt x="296" y="272"/>
                    </a:lnTo>
                    <a:lnTo>
                      <a:pt x="256" y="272"/>
                    </a:lnTo>
                    <a:lnTo>
                      <a:pt x="224" y="264"/>
                    </a:lnTo>
                    <a:lnTo>
                      <a:pt x="184" y="256"/>
                    </a:lnTo>
                    <a:lnTo>
                      <a:pt x="152" y="248"/>
                    </a:lnTo>
                    <a:lnTo>
                      <a:pt x="120" y="240"/>
                    </a:lnTo>
                    <a:lnTo>
                      <a:pt x="96" y="232"/>
                    </a:lnTo>
                    <a:lnTo>
                      <a:pt x="72" y="216"/>
                    </a:lnTo>
                    <a:lnTo>
                      <a:pt x="48" y="208"/>
                    </a:lnTo>
                    <a:lnTo>
                      <a:pt x="32" y="192"/>
                    </a:lnTo>
                    <a:lnTo>
                      <a:pt x="16" y="184"/>
                    </a:lnTo>
                    <a:lnTo>
                      <a:pt x="8" y="168"/>
                    </a:lnTo>
                    <a:lnTo>
                      <a:pt x="0" y="152"/>
                    </a:lnTo>
                    <a:lnTo>
                      <a:pt x="0" y="144"/>
                    </a:lnTo>
                    <a:lnTo>
                      <a:pt x="0" y="128"/>
                    </a:lnTo>
                    <a:lnTo>
                      <a:pt x="8" y="112"/>
                    </a:lnTo>
                    <a:lnTo>
                      <a:pt x="16" y="96"/>
                    </a:lnTo>
                    <a:lnTo>
                      <a:pt x="32" y="88"/>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53" name="Freeform 147"/>
              <p:cNvSpPr>
                <a:spLocks/>
              </p:cNvSpPr>
              <p:nvPr/>
            </p:nvSpPr>
            <p:spPr bwMode="auto">
              <a:xfrm>
                <a:off x="6010979" y="1927812"/>
                <a:ext cx="375746" cy="91631"/>
              </a:xfrm>
              <a:custGeom>
                <a:avLst/>
                <a:gdLst>
                  <a:gd name="T0" fmla="*/ 0 w 816"/>
                  <a:gd name="T1" fmla="*/ 0 h 192"/>
                  <a:gd name="T2" fmla="*/ 0 w 816"/>
                  <a:gd name="T3" fmla="*/ 2 h 192"/>
                  <a:gd name="T4" fmla="*/ 1 w 816"/>
                  <a:gd name="T5" fmla="*/ 2 h 192"/>
                  <a:gd name="T6" fmla="*/ 1 w 816"/>
                  <a:gd name="T7" fmla="*/ 3 h 192"/>
                  <a:gd name="T8" fmla="*/ 2 w 816"/>
                  <a:gd name="T9" fmla="*/ 3 h 192"/>
                  <a:gd name="T10" fmla="*/ 3 w 816"/>
                  <a:gd name="T11" fmla="*/ 4 h 192"/>
                  <a:gd name="T12" fmla="*/ 5 w 816"/>
                  <a:gd name="T13" fmla="*/ 4 h 192"/>
                  <a:gd name="T14" fmla="*/ 6 w 816"/>
                  <a:gd name="T15" fmla="*/ 5 h 192"/>
                  <a:gd name="T16" fmla="*/ 7 w 816"/>
                  <a:gd name="T17" fmla="*/ 5 h 192"/>
                  <a:gd name="T18" fmla="*/ 9 w 816"/>
                  <a:gd name="T19" fmla="*/ 5 h 192"/>
                  <a:gd name="T20" fmla="*/ 10 w 816"/>
                  <a:gd name="T21" fmla="*/ 5 h 192"/>
                  <a:gd name="T22" fmla="*/ 11 w 816"/>
                  <a:gd name="T23" fmla="*/ 5 h 192"/>
                  <a:gd name="T24" fmla="*/ 12 w 816"/>
                  <a:gd name="T25" fmla="*/ 5 h 192"/>
                  <a:gd name="T26" fmla="*/ 13 w 816"/>
                  <a:gd name="T27" fmla="*/ 5 h 192"/>
                  <a:gd name="T28" fmla="*/ 15 w 816"/>
                  <a:gd name="T29" fmla="*/ 4 h 192"/>
                  <a:gd name="T30" fmla="*/ 15 w 816"/>
                  <a:gd name="T31" fmla="*/ 4 h 192"/>
                  <a:gd name="T32" fmla="*/ 16 w 816"/>
                  <a:gd name="T33" fmla="*/ 4 h 192"/>
                  <a:gd name="T34" fmla="*/ 17 w 816"/>
                  <a:gd name="T35" fmla="*/ 3 h 192"/>
                  <a:gd name="T36" fmla="*/ 18 w 816"/>
                  <a:gd name="T37" fmla="*/ 3 h 192"/>
                  <a:gd name="T38" fmla="*/ 19 w 816"/>
                  <a:gd name="T39" fmla="*/ 2 h 192"/>
                  <a:gd name="T40" fmla="*/ 19 w 816"/>
                  <a:gd name="T41" fmla="*/ 2 h 192"/>
                  <a:gd name="T42" fmla="*/ 19 w 816"/>
                  <a:gd name="T43" fmla="*/ 0 h 192"/>
                  <a:gd name="T44" fmla="*/ 19 w 816"/>
                  <a:gd name="T45" fmla="*/ 1 h 192"/>
                  <a:gd name="T46" fmla="*/ 19 w 816"/>
                  <a:gd name="T47" fmla="*/ 1 h 192"/>
                  <a:gd name="T48" fmla="*/ 18 w 816"/>
                  <a:gd name="T49" fmla="*/ 1 h 192"/>
                  <a:gd name="T50" fmla="*/ 17 w 816"/>
                  <a:gd name="T51" fmla="*/ 2 h 192"/>
                  <a:gd name="T52" fmla="*/ 16 w 816"/>
                  <a:gd name="T53" fmla="*/ 2 h 192"/>
                  <a:gd name="T54" fmla="*/ 15 w 816"/>
                  <a:gd name="T55" fmla="*/ 2 h 192"/>
                  <a:gd name="T56" fmla="*/ 15 w 816"/>
                  <a:gd name="T57" fmla="*/ 2 h 192"/>
                  <a:gd name="T58" fmla="*/ 13 w 816"/>
                  <a:gd name="T59" fmla="*/ 3 h 192"/>
                  <a:gd name="T60" fmla="*/ 12 w 816"/>
                  <a:gd name="T61" fmla="*/ 3 h 192"/>
                  <a:gd name="T62" fmla="*/ 11 w 816"/>
                  <a:gd name="T63" fmla="*/ 3 h 192"/>
                  <a:gd name="T64" fmla="*/ 9 w 816"/>
                  <a:gd name="T65" fmla="*/ 3 h 192"/>
                  <a:gd name="T66" fmla="*/ 8 w 816"/>
                  <a:gd name="T67" fmla="*/ 3 h 192"/>
                  <a:gd name="T68" fmla="*/ 7 w 816"/>
                  <a:gd name="T69" fmla="*/ 3 h 192"/>
                  <a:gd name="T70" fmla="*/ 5 w 816"/>
                  <a:gd name="T71" fmla="*/ 3 h 192"/>
                  <a:gd name="T72" fmla="*/ 5 w 816"/>
                  <a:gd name="T73" fmla="*/ 2 h 192"/>
                  <a:gd name="T74" fmla="*/ 4 w 816"/>
                  <a:gd name="T75" fmla="*/ 2 h 192"/>
                  <a:gd name="T76" fmla="*/ 2 w 816"/>
                  <a:gd name="T77" fmla="*/ 2 h 192"/>
                  <a:gd name="T78" fmla="*/ 2 w 816"/>
                  <a:gd name="T79" fmla="*/ 2 h 192"/>
                  <a:gd name="T80" fmla="*/ 1 w 816"/>
                  <a:gd name="T81" fmla="*/ 1 h 192"/>
                  <a:gd name="T82" fmla="*/ 1 w 816"/>
                  <a:gd name="T83" fmla="*/ 1 h 192"/>
                  <a:gd name="T84" fmla="*/ 0 w 816"/>
                  <a:gd name="T85" fmla="*/ 0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192"/>
                  <a:gd name="T131" fmla="*/ 816 w 816"/>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192">
                    <a:moveTo>
                      <a:pt x="0" y="0"/>
                    </a:moveTo>
                    <a:lnTo>
                      <a:pt x="0" y="64"/>
                    </a:lnTo>
                    <a:lnTo>
                      <a:pt x="16" y="96"/>
                    </a:lnTo>
                    <a:lnTo>
                      <a:pt x="40" y="120"/>
                    </a:lnTo>
                    <a:lnTo>
                      <a:pt x="80" y="136"/>
                    </a:lnTo>
                    <a:lnTo>
                      <a:pt x="128" y="160"/>
                    </a:lnTo>
                    <a:lnTo>
                      <a:pt x="184" y="168"/>
                    </a:lnTo>
                    <a:lnTo>
                      <a:pt x="248" y="184"/>
                    </a:lnTo>
                    <a:lnTo>
                      <a:pt x="304" y="192"/>
                    </a:lnTo>
                    <a:lnTo>
                      <a:pt x="368" y="192"/>
                    </a:lnTo>
                    <a:lnTo>
                      <a:pt x="424" y="192"/>
                    </a:lnTo>
                    <a:lnTo>
                      <a:pt x="480" y="192"/>
                    </a:lnTo>
                    <a:lnTo>
                      <a:pt x="528" y="184"/>
                    </a:lnTo>
                    <a:lnTo>
                      <a:pt x="576" y="184"/>
                    </a:lnTo>
                    <a:lnTo>
                      <a:pt x="616" y="176"/>
                    </a:lnTo>
                    <a:lnTo>
                      <a:pt x="656" y="168"/>
                    </a:lnTo>
                    <a:lnTo>
                      <a:pt x="696" y="152"/>
                    </a:lnTo>
                    <a:lnTo>
                      <a:pt x="736" y="136"/>
                    </a:lnTo>
                    <a:lnTo>
                      <a:pt x="768" y="120"/>
                    </a:lnTo>
                    <a:lnTo>
                      <a:pt x="800" y="96"/>
                    </a:lnTo>
                    <a:lnTo>
                      <a:pt x="816" y="64"/>
                    </a:lnTo>
                    <a:lnTo>
                      <a:pt x="816" y="0"/>
                    </a:lnTo>
                    <a:lnTo>
                      <a:pt x="808" y="16"/>
                    </a:lnTo>
                    <a:lnTo>
                      <a:pt x="792" y="32"/>
                    </a:lnTo>
                    <a:lnTo>
                      <a:pt x="760" y="56"/>
                    </a:lnTo>
                    <a:lnTo>
                      <a:pt x="728" y="72"/>
                    </a:lnTo>
                    <a:lnTo>
                      <a:pt x="680" y="88"/>
                    </a:lnTo>
                    <a:lnTo>
                      <a:pt x="648" y="96"/>
                    </a:lnTo>
                    <a:lnTo>
                      <a:pt x="608" y="104"/>
                    </a:lnTo>
                    <a:lnTo>
                      <a:pt x="560" y="112"/>
                    </a:lnTo>
                    <a:lnTo>
                      <a:pt x="496" y="120"/>
                    </a:lnTo>
                    <a:lnTo>
                      <a:pt x="456" y="120"/>
                    </a:lnTo>
                    <a:lnTo>
                      <a:pt x="408" y="120"/>
                    </a:lnTo>
                    <a:lnTo>
                      <a:pt x="352" y="120"/>
                    </a:lnTo>
                    <a:lnTo>
                      <a:pt x="296" y="120"/>
                    </a:lnTo>
                    <a:lnTo>
                      <a:pt x="240" y="112"/>
                    </a:lnTo>
                    <a:lnTo>
                      <a:pt x="184" y="96"/>
                    </a:lnTo>
                    <a:lnTo>
                      <a:pt x="144" y="88"/>
                    </a:lnTo>
                    <a:lnTo>
                      <a:pt x="104" y="80"/>
                    </a:lnTo>
                    <a:lnTo>
                      <a:pt x="72" y="64"/>
                    </a:lnTo>
                    <a:lnTo>
                      <a:pt x="40" y="48"/>
                    </a:lnTo>
                    <a:lnTo>
                      <a:pt x="16" y="24"/>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54" name="Oval 148"/>
              <p:cNvSpPr>
                <a:spLocks noChangeArrowheads="1"/>
              </p:cNvSpPr>
              <p:nvPr/>
            </p:nvSpPr>
            <p:spPr bwMode="auto">
              <a:xfrm>
                <a:off x="5981046" y="1821584"/>
                <a:ext cx="383624" cy="128932"/>
              </a:xfrm>
              <a:prstGeom prst="ellipse">
                <a:avLst/>
              </a:pr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55" name="Freeform 149"/>
              <p:cNvSpPr>
                <a:spLocks/>
              </p:cNvSpPr>
              <p:nvPr/>
            </p:nvSpPr>
            <p:spPr bwMode="auto">
              <a:xfrm>
                <a:off x="5981046" y="1821584"/>
                <a:ext cx="383624" cy="128932"/>
              </a:xfrm>
              <a:custGeom>
                <a:avLst/>
                <a:gdLst>
                  <a:gd name="T0" fmla="*/ 12 w 832"/>
                  <a:gd name="T1" fmla="*/ 1 h 272"/>
                  <a:gd name="T2" fmla="*/ 15 w 832"/>
                  <a:gd name="T3" fmla="*/ 1 h 272"/>
                  <a:gd name="T4" fmla="*/ 17 w 832"/>
                  <a:gd name="T5" fmla="*/ 1 h 272"/>
                  <a:gd name="T6" fmla="*/ 18 w 832"/>
                  <a:gd name="T7" fmla="*/ 2 h 272"/>
                  <a:gd name="T8" fmla="*/ 19 w 832"/>
                  <a:gd name="T9" fmla="*/ 3 h 272"/>
                  <a:gd name="T10" fmla="*/ 19 w 832"/>
                  <a:gd name="T11" fmla="*/ 4 h 272"/>
                  <a:gd name="T12" fmla="*/ 19 w 832"/>
                  <a:gd name="T13" fmla="*/ 5 h 272"/>
                  <a:gd name="T14" fmla="*/ 17 w 832"/>
                  <a:gd name="T15" fmla="*/ 5 h 272"/>
                  <a:gd name="T16" fmla="*/ 15 w 832"/>
                  <a:gd name="T17" fmla="*/ 5 h 272"/>
                  <a:gd name="T18" fmla="*/ 13 w 832"/>
                  <a:gd name="T19" fmla="*/ 6 h 272"/>
                  <a:gd name="T20" fmla="*/ 10 w 832"/>
                  <a:gd name="T21" fmla="*/ 6 h 272"/>
                  <a:gd name="T22" fmla="*/ 7 w 832"/>
                  <a:gd name="T23" fmla="*/ 6 h 272"/>
                  <a:gd name="T24" fmla="*/ 5 w 832"/>
                  <a:gd name="T25" fmla="*/ 5 h 272"/>
                  <a:gd name="T26" fmla="*/ 2 w 832"/>
                  <a:gd name="T27" fmla="*/ 5 h 272"/>
                  <a:gd name="T28" fmla="*/ 1 w 832"/>
                  <a:gd name="T29" fmla="*/ 5 h 272"/>
                  <a:gd name="T30" fmla="*/ 1 w 832"/>
                  <a:gd name="T31" fmla="*/ 4 h 272"/>
                  <a:gd name="T32" fmla="*/ 1 w 832"/>
                  <a:gd name="T33" fmla="*/ 3 h 272"/>
                  <a:gd name="T34" fmla="*/ 1 w 832"/>
                  <a:gd name="T35" fmla="*/ 2 h 272"/>
                  <a:gd name="T36" fmla="*/ 3 w 832"/>
                  <a:gd name="T37" fmla="*/ 1 h 272"/>
                  <a:gd name="T38" fmla="*/ 5 w 832"/>
                  <a:gd name="T39" fmla="*/ 1 h 272"/>
                  <a:gd name="T40" fmla="*/ 8 w 832"/>
                  <a:gd name="T41" fmla="*/ 1 h 272"/>
                  <a:gd name="T42" fmla="*/ 10 w 832"/>
                  <a:gd name="T43" fmla="*/ 0 h 272"/>
                  <a:gd name="T44" fmla="*/ 13 w 832"/>
                  <a:gd name="T45" fmla="*/ 1 h 272"/>
                  <a:gd name="T46" fmla="*/ 15 w 832"/>
                  <a:gd name="T47" fmla="*/ 1 h 272"/>
                  <a:gd name="T48" fmla="*/ 18 w 832"/>
                  <a:gd name="T49" fmla="*/ 1 h 272"/>
                  <a:gd name="T50" fmla="*/ 19 w 832"/>
                  <a:gd name="T51" fmla="*/ 2 h 272"/>
                  <a:gd name="T52" fmla="*/ 19 w 832"/>
                  <a:gd name="T53" fmla="*/ 3 h 272"/>
                  <a:gd name="T54" fmla="*/ 19 w 832"/>
                  <a:gd name="T55" fmla="*/ 4 h 272"/>
                  <a:gd name="T56" fmla="*/ 19 w 832"/>
                  <a:gd name="T57" fmla="*/ 5 h 272"/>
                  <a:gd name="T58" fmla="*/ 17 w 832"/>
                  <a:gd name="T59" fmla="*/ 5 h 272"/>
                  <a:gd name="T60" fmla="*/ 15 w 832"/>
                  <a:gd name="T61" fmla="*/ 6 h 272"/>
                  <a:gd name="T62" fmla="*/ 12 w 832"/>
                  <a:gd name="T63" fmla="*/ 6 h 272"/>
                  <a:gd name="T64" fmla="*/ 9 w 832"/>
                  <a:gd name="T65" fmla="*/ 6 h 272"/>
                  <a:gd name="T66" fmla="*/ 6 w 832"/>
                  <a:gd name="T67" fmla="*/ 6 h 272"/>
                  <a:gd name="T68" fmla="*/ 4 w 832"/>
                  <a:gd name="T69" fmla="*/ 5 h 272"/>
                  <a:gd name="T70" fmla="*/ 2 w 832"/>
                  <a:gd name="T71" fmla="*/ 5 h 272"/>
                  <a:gd name="T72" fmla="*/ 1 w 832"/>
                  <a:gd name="T73" fmla="*/ 4 h 272"/>
                  <a:gd name="T74" fmla="*/ 0 w 832"/>
                  <a:gd name="T75" fmla="*/ 3 h 272"/>
                  <a:gd name="T76" fmla="*/ 1 w 832"/>
                  <a:gd name="T77" fmla="*/ 2 h 272"/>
                  <a:gd name="T78" fmla="*/ 2 w 832"/>
                  <a:gd name="T79" fmla="*/ 2 h 272"/>
                  <a:gd name="T80" fmla="*/ 4 w 832"/>
                  <a:gd name="T81" fmla="*/ 1 h 272"/>
                  <a:gd name="T82" fmla="*/ 6 w 832"/>
                  <a:gd name="T83" fmla="*/ 1 h 272"/>
                  <a:gd name="T84" fmla="*/ 9 w 832"/>
                  <a:gd name="T85" fmla="*/ 0 h 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2"/>
                  <a:gd name="T130" fmla="*/ 0 h 272"/>
                  <a:gd name="T131" fmla="*/ 832 w 832"/>
                  <a:gd name="T132" fmla="*/ 272 h 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2" h="272">
                    <a:moveTo>
                      <a:pt x="416" y="8"/>
                    </a:moveTo>
                    <a:lnTo>
                      <a:pt x="456" y="8"/>
                    </a:lnTo>
                    <a:lnTo>
                      <a:pt x="496" y="8"/>
                    </a:lnTo>
                    <a:lnTo>
                      <a:pt x="536" y="16"/>
                    </a:lnTo>
                    <a:lnTo>
                      <a:pt x="576" y="16"/>
                    </a:lnTo>
                    <a:lnTo>
                      <a:pt x="608" y="24"/>
                    </a:lnTo>
                    <a:lnTo>
                      <a:pt x="640" y="32"/>
                    </a:lnTo>
                    <a:lnTo>
                      <a:pt x="672" y="40"/>
                    </a:lnTo>
                    <a:lnTo>
                      <a:pt x="704" y="48"/>
                    </a:lnTo>
                    <a:lnTo>
                      <a:pt x="728" y="56"/>
                    </a:lnTo>
                    <a:lnTo>
                      <a:pt x="752" y="72"/>
                    </a:lnTo>
                    <a:lnTo>
                      <a:pt x="776" y="72"/>
                    </a:lnTo>
                    <a:lnTo>
                      <a:pt x="792" y="80"/>
                    </a:lnTo>
                    <a:lnTo>
                      <a:pt x="808" y="96"/>
                    </a:lnTo>
                    <a:lnTo>
                      <a:pt x="816" y="112"/>
                    </a:lnTo>
                    <a:lnTo>
                      <a:pt x="824" y="120"/>
                    </a:lnTo>
                    <a:lnTo>
                      <a:pt x="824" y="136"/>
                    </a:lnTo>
                    <a:lnTo>
                      <a:pt x="824" y="152"/>
                    </a:lnTo>
                    <a:lnTo>
                      <a:pt x="816" y="160"/>
                    </a:lnTo>
                    <a:lnTo>
                      <a:pt x="808" y="176"/>
                    </a:lnTo>
                    <a:lnTo>
                      <a:pt x="792" y="192"/>
                    </a:lnTo>
                    <a:lnTo>
                      <a:pt x="776" y="200"/>
                    </a:lnTo>
                    <a:lnTo>
                      <a:pt x="752" y="200"/>
                    </a:lnTo>
                    <a:lnTo>
                      <a:pt x="728" y="216"/>
                    </a:lnTo>
                    <a:lnTo>
                      <a:pt x="704" y="224"/>
                    </a:lnTo>
                    <a:lnTo>
                      <a:pt x="672" y="232"/>
                    </a:lnTo>
                    <a:lnTo>
                      <a:pt x="640" y="240"/>
                    </a:lnTo>
                    <a:lnTo>
                      <a:pt x="608" y="248"/>
                    </a:lnTo>
                    <a:lnTo>
                      <a:pt x="576" y="256"/>
                    </a:lnTo>
                    <a:lnTo>
                      <a:pt x="536" y="256"/>
                    </a:lnTo>
                    <a:lnTo>
                      <a:pt x="496" y="264"/>
                    </a:lnTo>
                    <a:lnTo>
                      <a:pt x="456" y="264"/>
                    </a:lnTo>
                    <a:lnTo>
                      <a:pt x="416" y="264"/>
                    </a:lnTo>
                    <a:lnTo>
                      <a:pt x="376" y="264"/>
                    </a:lnTo>
                    <a:lnTo>
                      <a:pt x="336" y="264"/>
                    </a:lnTo>
                    <a:lnTo>
                      <a:pt x="296" y="256"/>
                    </a:lnTo>
                    <a:lnTo>
                      <a:pt x="256" y="256"/>
                    </a:lnTo>
                    <a:lnTo>
                      <a:pt x="224" y="248"/>
                    </a:lnTo>
                    <a:lnTo>
                      <a:pt x="192" y="240"/>
                    </a:lnTo>
                    <a:lnTo>
                      <a:pt x="160" y="232"/>
                    </a:lnTo>
                    <a:lnTo>
                      <a:pt x="128" y="224"/>
                    </a:lnTo>
                    <a:lnTo>
                      <a:pt x="104" y="216"/>
                    </a:lnTo>
                    <a:lnTo>
                      <a:pt x="80" y="200"/>
                    </a:lnTo>
                    <a:lnTo>
                      <a:pt x="56" y="200"/>
                    </a:lnTo>
                    <a:lnTo>
                      <a:pt x="40" y="192"/>
                    </a:lnTo>
                    <a:lnTo>
                      <a:pt x="24" y="176"/>
                    </a:lnTo>
                    <a:lnTo>
                      <a:pt x="16" y="160"/>
                    </a:lnTo>
                    <a:lnTo>
                      <a:pt x="8" y="152"/>
                    </a:lnTo>
                    <a:lnTo>
                      <a:pt x="8" y="136"/>
                    </a:lnTo>
                    <a:lnTo>
                      <a:pt x="8" y="120"/>
                    </a:lnTo>
                    <a:lnTo>
                      <a:pt x="16" y="112"/>
                    </a:lnTo>
                    <a:lnTo>
                      <a:pt x="24" y="96"/>
                    </a:lnTo>
                    <a:lnTo>
                      <a:pt x="40" y="80"/>
                    </a:lnTo>
                    <a:lnTo>
                      <a:pt x="56" y="72"/>
                    </a:lnTo>
                    <a:lnTo>
                      <a:pt x="80" y="72"/>
                    </a:lnTo>
                    <a:lnTo>
                      <a:pt x="104" y="56"/>
                    </a:lnTo>
                    <a:lnTo>
                      <a:pt x="128" y="48"/>
                    </a:lnTo>
                    <a:lnTo>
                      <a:pt x="160" y="40"/>
                    </a:lnTo>
                    <a:lnTo>
                      <a:pt x="192" y="32"/>
                    </a:lnTo>
                    <a:lnTo>
                      <a:pt x="224" y="24"/>
                    </a:lnTo>
                    <a:lnTo>
                      <a:pt x="256" y="16"/>
                    </a:lnTo>
                    <a:lnTo>
                      <a:pt x="296" y="16"/>
                    </a:lnTo>
                    <a:lnTo>
                      <a:pt x="336" y="8"/>
                    </a:lnTo>
                    <a:lnTo>
                      <a:pt x="376" y="8"/>
                    </a:lnTo>
                    <a:lnTo>
                      <a:pt x="416" y="8"/>
                    </a:lnTo>
                    <a:lnTo>
                      <a:pt x="416" y="0"/>
                    </a:lnTo>
                    <a:lnTo>
                      <a:pt x="456" y="0"/>
                    </a:lnTo>
                    <a:lnTo>
                      <a:pt x="496" y="0"/>
                    </a:lnTo>
                    <a:lnTo>
                      <a:pt x="536" y="8"/>
                    </a:lnTo>
                    <a:lnTo>
                      <a:pt x="576" y="8"/>
                    </a:lnTo>
                    <a:lnTo>
                      <a:pt x="608" y="16"/>
                    </a:lnTo>
                    <a:lnTo>
                      <a:pt x="648" y="24"/>
                    </a:lnTo>
                    <a:lnTo>
                      <a:pt x="680" y="32"/>
                    </a:lnTo>
                    <a:lnTo>
                      <a:pt x="712" y="40"/>
                    </a:lnTo>
                    <a:lnTo>
                      <a:pt x="736" y="48"/>
                    </a:lnTo>
                    <a:lnTo>
                      <a:pt x="760" y="64"/>
                    </a:lnTo>
                    <a:lnTo>
                      <a:pt x="784" y="72"/>
                    </a:lnTo>
                    <a:lnTo>
                      <a:pt x="800" y="80"/>
                    </a:lnTo>
                    <a:lnTo>
                      <a:pt x="816" y="96"/>
                    </a:lnTo>
                    <a:lnTo>
                      <a:pt x="824" y="112"/>
                    </a:lnTo>
                    <a:lnTo>
                      <a:pt x="832" y="120"/>
                    </a:lnTo>
                    <a:lnTo>
                      <a:pt x="832" y="136"/>
                    </a:lnTo>
                    <a:lnTo>
                      <a:pt x="832" y="152"/>
                    </a:lnTo>
                    <a:lnTo>
                      <a:pt x="824" y="160"/>
                    </a:lnTo>
                    <a:lnTo>
                      <a:pt x="816" y="176"/>
                    </a:lnTo>
                    <a:lnTo>
                      <a:pt x="800" y="192"/>
                    </a:lnTo>
                    <a:lnTo>
                      <a:pt x="784" y="200"/>
                    </a:lnTo>
                    <a:lnTo>
                      <a:pt x="760" y="208"/>
                    </a:lnTo>
                    <a:lnTo>
                      <a:pt x="736" y="224"/>
                    </a:lnTo>
                    <a:lnTo>
                      <a:pt x="712" y="232"/>
                    </a:lnTo>
                    <a:lnTo>
                      <a:pt x="680" y="240"/>
                    </a:lnTo>
                    <a:lnTo>
                      <a:pt x="648" y="248"/>
                    </a:lnTo>
                    <a:lnTo>
                      <a:pt x="608" y="256"/>
                    </a:lnTo>
                    <a:lnTo>
                      <a:pt x="576" y="264"/>
                    </a:lnTo>
                    <a:lnTo>
                      <a:pt x="536" y="264"/>
                    </a:lnTo>
                    <a:lnTo>
                      <a:pt x="496" y="272"/>
                    </a:lnTo>
                    <a:lnTo>
                      <a:pt x="456" y="272"/>
                    </a:lnTo>
                    <a:lnTo>
                      <a:pt x="416" y="272"/>
                    </a:lnTo>
                    <a:lnTo>
                      <a:pt x="376" y="272"/>
                    </a:lnTo>
                    <a:lnTo>
                      <a:pt x="336" y="272"/>
                    </a:lnTo>
                    <a:lnTo>
                      <a:pt x="296" y="264"/>
                    </a:lnTo>
                    <a:lnTo>
                      <a:pt x="256" y="264"/>
                    </a:lnTo>
                    <a:lnTo>
                      <a:pt x="224" y="256"/>
                    </a:lnTo>
                    <a:lnTo>
                      <a:pt x="184" y="248"/>
                    </a:lnTo>
                    <a:lnTo>
                      <a:pt x="152" y="240"/>
                    </a:lnTo>
                    <a:lnTo>
                      <a:pt x="120" y="232"/>
                    </a:lnTo>
                    <a:lnTo>
                      <a:pt x="96" y="224"/>
                    </a:lnTo>
                    <a:lnTo>
                      <a:pt x="72" y="208"/>
                    </a:lnTo>
                    <a:lnTo>
                      <a:pt x="48" y="200"/>
                    </a:lnTo>
                    <a:lnTo>
                      <a:pt x="32" y="192"/>
                    </a:lnTo>
                    <a:lnTo>
                      <a:pt x="16" y="176"/>
                    </a:lnTo>
                    <a:lnTo>
                      <a:pt x="8" y="160"/>
                    </a:lnTo>
                    <a:lnTo>
                      <a:pt x="0" y="152"/>
                    </a:lnTo>
                    <a:lnTo>
                      <a:pt x="0" y="136"/>
                    </a:lnTo>
                    <a:lnTo>
                      <a:pt x="0" y="120"/>
                    </a:lnTo>
                    <a:lnTo>
                      <a:pt x="8" y="112"/>
                    </a:lnTo>
                    <a:lnTo>
                      <a:pt x="16" y="96"/>
                    </a:lnTo>
                    <a:lnTo>
                      <a:pt x="32" y="80"/>
                    </a:lnTo>
                    <a:lnTo>
                      <a:pt x="48" y="72"/>
                    </a:lnTo>
                    <a:lnTo>
                      <a:pt x="72" y="64"/>
                    </a:lnTo>
                    <a:lnTo>
                      <a:pt x="96" y="48"/>
                    </a:lnTo>
                    <a:lnTo>
                      <a:pt x="120" y="40"/>
                    </a:lnTo>
                    <a:lnTo>
                      <a:pt x="152" y="32"/>
                    </a:lnTo>
                    <a:lnTo>
                      <a:pt x="184" y="24"/>
                    </a:lnTo>
                    <a:lnTo>
                      <a:pt x="224" y="16"/>
                    </a:lnTo>
                    <a:lnTo>
                      <a:pt x="256" y="8"/>
                    </a:lnTo>
                    <a:lnTo>
                      <a:pt x="296" y="8"/>
                    </a:lnTo>
                    <a:lnTo>
                      <a:pt x="336" y="0"/>
                    </a:lnTo>
                    <a:lnTo>
                      <a:pt x="376" y="0"/>
                    </a:lnTo>
                    <a:lnTo>
                      <a:pt x="416" y="0"/>
                    </a:lnTo>
                    <a:lnTo>
                      <a:pt x="416" y="8"/>
                    </a:lnTo>
                    <a:close/>
                  </a:path>
                </a:pathLst>
              </a:custGeom>
              <a:solidFill>
                <a:srgbClr val="F6FA46"/>
              </a:solidFill>
              <a:ln w="9525" cmpd="sng">
                <a:solidFill>
                  <a:schemeClr val="tx1"/>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sp>
            <p:nvSpPr>
              <p:cNvPr id="456" name="Freeform 150"/>
              <p:cNvSpPr>
                <a:spLocks/>
              </p:cNvSpPr>
              <p:nvPr/>
            </p:nvSpPr>
            <p:spPr bwMode="auto">
              <a:xfrm>
                <a:off x="5984984" y="1886456"/>
                <a:ext cx="376534" cy="94875"/>
              </a:xfrm>
              <a:custGeom>
                <a:avLst/>
                <a:gdLst>
                  <a:gd name="T0" fmla="*/ 0 w 816"/>
                  <a:gd name="T1" fmla="*/ 0 h 200"/>
                  <a:gd name="T2" fmla="*/ 0 w 816"/>
                  <a:gd name="T3" fmla="*/ 2 h 200"/>
                  <a:gd name="T4" fmla="*/ 1 w 816"/>
                  <a:gd name="T5" fmla="*/ 2 h 200"/>
                  <a:gd name="T6" fmla="*/ 1 w 816"/>
                  <a:gd name="T7" fmla="*/ 3 h 200"/>
                  <a:gd name="T8" fmla="*/ 2 w 816"/>
                  <a:gd name="T9" fmla="*/ 4 h 200"/>
                  <a:gd name="T10" fmla="*/ 3 w 816"/>
                  <a:gd name="T11" fmla="*/ 4 h 200"/>
                  <a:gd name="T12" fmla="*/ 5 w 816"/>
                  <a:gd name="T13" fmla="*/ 4 h 200"/>
                  <a:gd name="T14" fmla="*/ 6 w 816"/>
                  <a:gd name="T15" fmla="*/ 5 h 200"/>
                  <a:gd name="T16" fmla="*/ 7 w 816"/>
                  <a:gd name="T17" fmla="*/ 5 h 200"/>
                  <a:gd name="T18" fmla="*/ 9 w 816"/>
                  <a:gd name="T19" fmla="*/ 5 h 200"/>
                  <a:gd name="T20" fmla="*/ 10 w 816"/>
                  <a:gd name="T21" fmla="*/ 5 h 200"/>
                  <a:gd name="T22" fmla="*/ 11 w 816"/>
                  <a:gd name="T23" fmla="*/ 5 h 200"/>
                  <a:gd name="T24" fmla="*/ 12 w 816"/>
                  <a:gd name="T25" fmla="*/ 5 h 200"/>
                  <a:gd name="T26" fmla="*/ 13 w 816"/>
                  <a:gd name="T27" fmla="*/ 5 h 200"/>
                  <a:gd name="T28" fmla="*/ 15 w 816"/>
                  <a:gd name="T29" fmla="*/ 5 h 200"/>
                  <a:gd name="T30" fmla="*/ 15 w 816"/>
                  <a:gd name="T31" fmla="*/ 4 h 200"/>
                  <a:gd name="T32" fmla="*/ 16 w 816"/>
                  <a:gd name="T33" fmla="*/ 4 h 200"/>
                  <a:gd name="T34" fmla="*/ 18 w 816"/>
                  <a:gd name="T35" fmla="*/ 4 h 200"/>
                  <a:gd name="T36" fmla="*/ 18 w 816"/>
                  <a:gd name="T37" fmla="*/ 3 h 200"/>
                  <a:gd name="T38" fmla="*/ 19 w 816"/>
                  <a:gd name="T39" fmla="*/ 2 h 200"/>
                  <a:gd name="T40" fmla="*/ 19 w 816"/>
                  <a:gd name="T41" fmla="*/ 2 h 200"/>
                  <a:gd name="T42" fmla="*/ 19 w 816"/>
                  <a:gd name="T43" fmla="*/ 0 h 200"/>
                  <a:gd name="T44" fmla="*/ 19 w 816"/>
                  <a:gd name="T45" fmla="*/ 1 h 200"/>
                  <a:gd name="T46" fmla="*/ 19 w 816"/>
                  <a:gd name="T47" fmla="*/ 1 h 200"/>
                  <a:gd name="T48" fmla="*/ 18 w 816"/>
                  <a:gd name="T49" fmla="*/ 2 h 200"/>
                  <a:gd name="T50" fmla="*/ 17 w 816"/>
                  <a:gd name="T51" fmla="*/ 2 h 200"/>
                  <a:gd name="T52" fmla="*/ 16 w 816"/>
                  <a:gd name="T53" fmla="*/ 2 h 200"/>
                  <a:gd name="T54" fmla="*/ 15 w 816"/>
                  <a:gd name="T55" fmla="*/ 2 h 200"/>
                  <a:gd name="T56" fmla="*/ 15 w 816"/>
                  <a:gd name="T57" fmla="*/ 3 h 200"/>
                  <a:gd name="T58" fmla="*/ 13 w 816"/>
                  <a:gd name="T59" fmla="*/ 3 h 200"/>
                  <a:gd name="T60" fmla="*/ 12 w 816"/>
                  <a:gd name="T61" fmla="*/ 3 h 200"/>
                  <a:gd name="T62" fmla="*/ 11 w 816"/>
                  <a:gd name="T63" fmla="*/ 3 h 200"/>
                  <a:gd name="T64" fmla="*/ 9 w 816"/>
                  <a:gd name="T65" fmla="*/ 3 h 200"/>
                  <a:gd name="T66" fmla="*/ 9 w 816"/>
                  <a:gd name="T67" fmla="*/ 3 h 200"/>
                  <a:gd name="T68" fmla="*/ 7 w 816"/>
                  <a:gd name="T69" fmla="*/ 3 h 200"/>
                  <a:gd name="T70" fmla="*/ 6 w 816"/>
                  <a:gd name="T71" fmla="*/ 3 h 200"/>
                  <a:gd name="T72" fmla="*/ 5 w 816"/>
                  <a:gd name="T73" fmla="*/ 2 h 200"/>
                  <a:gd name="T74" fmla="*/ 4 w 816"/>
                  <a:gd name="T75" fmla="*/ 2 h 200"/>
                  <a:gd name="T76" fmla="*/ 2 w 816"/>
                  <a:gd name="T77" fmla="*/ 2 h 200"/>
                  <a:gd name="T78" fmla="*/ 2 w 816"/>
                  <a:gd name="T79" fmla="*/ 2 h 200"/>
                  <a:gd name="T80" fmla="*/ 1 w 816"/>
                  <a:gd name="T81" fmla="*/ 1 h 200"/>
                  <a:gd name="T82" fmla="*/ 1 w 816"/>
                  <a:gd name="T83" fmla="*/ 1 h 200"/>
                  <a:gd name="T84" fmla="*/ 0 w 816"/>
                  <a:gd name="T85" fmla="*/ 0 h 2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6"/>
                  <a:gd name="T130" fmla="*/ 0 h 200"/>
                  <a:gd name="T131" fmla="*/ 816 w 816"/>
                  <a:gd name="T132" fmla="*/ 200 h 2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6" h="200">
                    <a:moveTo>
                      <a:pt x="0" y="0"/>
                    </a:moveTo>
                    <a:lnTo>
                      <a:pt x="0" y="72"/>
                    </a:lnTo>
                    <a:lnTo>
                      <a:pt x="16" y="104"/>
                    </a:lnTo>
                    <a:lnTo>
                      <a:pt x="40" y="128"/>
                    </a:lnTo>
                    <a:lnTo>
                      <a:pt x="80" y="144"/>
                    </a:lnTo>
                    <a:lnTo>
                      <a:pt x="128" y="160"/>
                    </a:lnTo>
                    <a:lnTo>
                      <a:pt x="184" y="176"/>
                    </a:lnTo>
                    <a:lnTo>
                      <a:pt x="248" y="192"/>
                    </a:lnTo>
                    <a:lnTo>
                      <a:pt x="304" y="192"/>
                    </a:lnTo>
                    <a:lnTo>
                      <a:pt x="368" y="200"/>
                    </a:lnTo>
                    <a:lnTo>
                      <a:pt x="424" y="200"/>
                    </a:lnTo>
                    <a:lnTo>
                      <a:pt x="480" y="200"/>
                    </a:lnTo>
                    <a:lnTo>
                      <a:pt x="528" y="192"/>
                    </a:lnTo>
                    <a:lnTo>
                      <a:pt x="576" y="184"/>
                    </a:lnTo>
                    <a:lnTo>
                      <a:pt x="616" y="184"/>
                    </a:lnTo>
                    <a:lnTo>
                      <a:pt x="656" y="176"/>
                    </a:lnTo>
                    <a:lnTo>
                      <a:pt x="696" y="160"/>
                    </a:lnTo>
                    <a:lnTo>
                      <a:pt x="736" y="144"/>
                    </a:lnTo>
                    <a:lnTo>
                      <a:pt x="768" y="128"/>
                    </a:lnTo>
                    <a:lnTo>
                      <a:pt x="800" y="104"/>
                    </a:lnTo>
                    <a:lnTo>
                      <a:pt x="816" y="72"/>
                    </a:lnTo>
                    <a:lnTo>
                      <a:pt x="816" y="0"/>
                    </a:lnTo>
                    <a:lnTo>
                      <a:pt x="808" y="16"/>
                    </a:lnTo>
                    <a:lnTo>
                      <a:pt x="792" y="40"/>
                    </a:lnTo>
                    <a:lnTo>
                      <a:pt x="760" y="64"/>
                    </a:lnTo>
                    <a:lnTo>
                      <a:pt x="728" y="80"/>
                    </a:lnTo>
                    <a:lnTo>
                      <a:pt x="680" y="96"/>
                    </a:lnTo>
                    <a:lnTo>
                      <a:pt x="648" y="104"/>
                    </a:lnTo>
                    <a:lnTo>
                      <a:pt x="608" y="112"/>
                    </a:lnTo>
                    <a:lnTo>
                      <a:pt x="560" y="120"/>
                    </a:lnTo>
                    <a:lnTo>
                      <a:pt x="496" y="128"/>
                    </a:lnTo>
                    <a:lnTo>
                      <a:pt x="456" y="128"/>
                    </a:lnTo>
                    <a:lnTo>
                      <a:pt x="408" y="128"/>
                    </a:lnTo>
                    <a:lnTo>
                      <a:pt x="352" y="128"/>
                    </a:lnTo>
                    <a:lnTo>
                      <a:pt x="296" y="120"/>
                    </a:lnTo>
                    <a:lnTo>
                      <a:pt x="240" y="120"/>
                    </a:lnTo>
                    <a:lnTo>
                      <a:pt x="184" y="104"/>
                    </a:lnTo>
                    <a:lnTo>
                      <a:pt x="144" y="96"/>
                    </a:lnTo>
                    <a:lnTo>
                      <a:pt x="104" y="88"/>
                    </a:lnTo>
                    <a:lnTo>
                      <a:pt x="72" y="72"/>
                    </a:lnTo>
                    <a:lnTo>
                      <a:pt x="40" y="56"/>
                    </a:lnTo>
                    <a:lnTo>
                      <a:pt x="16" y="32"/>
                    </a:lnTo>
                    <a:lnTo>
                      <a:pt x="0" y="0"/>
                    </a:lnTo>
                    <a:close/>
                  </a:path>
                </a:pathLst>
              </a:custGeom>
              <a:solidFill>
                <a:srgbClr val="F6FA46"/>
              </a:solidFill>
              <a:ln w="9525" cmpd="sng">
                <a:solidFill>
                  <a:srgbClr val="000000"/>
                </a:solidFill>
                <a:round/>
                <a:headEnd/>
                <a:tailEnd/>
              </a:ln>
            </p:spPr>
            <p:txBody>
              <a:bodyPr>
                <a:prstTxWarp prst="textNoShape">
                  <a:avLst/>
                </a:prstTxWarp>
              </a:bodyPr>
              <a:lstStyle/>
              <a:p>
                <a:endParaRPr lang="en-US" sz="1200">
                  <a:latin typeface="Arial Narrow"/>
                  <a:ea typeface="Arial Narrow" pitchFamily="-111" charset="0"/>
                  <a:cs typeface="Arial Narrow"/>
                </a:endParaRPr>
              </a:p>
            </p:txBody>
          </p:sp>
        </p:grpSp>
        <p:sp>
          <p:nvSpPr>
            <p:cNvPr id="340" name="Rectangle 151"/>
            <p:cNvSpPr>
              <a:spLocks noChangeArrowheads="1"/>
            </p:cNvSpPr>
            <p:nvPr/>
          </p:nvSpPr>
          <p:spPr bwMode="auto">
            <a:xfrm>
              <a:off x="729335" y="3480061"/>
              <a:ext cx="1095589" cy="268208"/>
            </a:xfrm>
            <a:prstGeom prst="rect">
              <a:avLst/>
            </a:prstGeom>
            <a:noFill/>
            <a:ln w="12700">
              <a:noFill/>
              <a:miter lim="800000"/>
              <a:headEnd/>
              <a:tailEnd/>
            </a:ln>
          </p:spPr>
          <p:txBody>
            <a:bodyPr wrap="none" lIns="90487" tIns="44450" rIns="90487" bIns="44450">
              <a:prstTxWarp prst="textNoShape">
                <a:avLst/>
              </a:prstTxWarp>
              <a:spAutoFit/>
            </a:bodyPr>
            <a:lstStyle/>
            <a:p>
              <a:r>
                <a:rPr lang="en-US" sz="1200" b="1" dirty="0">
                  <a:solidFill>
                    <a:srgbClr val="081D58"/>
                  </a:solidFill>
                  <a:latin typeface="Arial Narrow"/>
                  <a:ea typeface="Arial Narrow" pitchFamily="-111" charset="0"/>
                  <a:cs typeface="Arial Narrow"/>
                </a:rPr>
                <a:t>Chromosome</a:t>
              </a:r>
            </a:p>
          </p:txBody>
        </p:sp>
        <p:sp>
          <p:nvSpPr>
            <p:cNvPr id="341" name="Line 152"/>
            <p:cNvSpPr>
              <a:spLocks noChangeShapeType="1"/>
            </p:cNvSpPr>
            <p:nvPr/>
          </p:nvSpPr>
          <p:spPr bwMode="auto">
            <a:xfrm flipH="1" flipV="1">
              <a:off x="546099" y="4038600"/>
              <a:ext cx="195364" cy="243"/>
            </a:xfrm>
            <a:prstGeom prst="line">
              <a:avLst/>
            </a:prstGeom>
            <a:noFill/>
            <a:ln w="28575" cmpd="sng">
              <a:solidFill>
                <a:srgbClr val="081D58"/>
              </a:solidFill>
              <a:round/>
              <a:headEnd type="triangle" w="med" len="med"/>
              <a:tailEnd/>
            </a:ln>
          </p:spPr>
          <p:txBody>
            <a:bodyPr wrap="none" anchor="ctr">
              <a:prstTxWarp prst="textNoShape">
                <a:avLst/>
              </a:prstTxWarp>
            </a:bodyPr>
            <a:lstStyle/>
            <a:p>
              <a:endParaRPr lang="en-US" sz="1200">
                <a:latin typeface="Arial Narrow"/>
                <a:cs typeface="Arial Narrow"/>
              </a:endParaRPr>
            </a:p>
          </p:txBody>
        </p:sp>
        <p:sp>
          <p:nvSpPr>
            <p:cNvPr id="342" name="Rectangle 28"/>
            <p:cNvSpPr>
              <a:spLocks noChangeArrowheads="1"/>
            </p:cNvSpPr>
            <p:nvPr/>
          </p:nvSpPr>
          <p:spPr bwMode="auto">
            <a:xfrm>
              <a:off x="3639496" y="5122136"/>
              <a:ext cx="62864" cy="278539"/>
            </a:xfrm>
            <a:prstGeom prst="rect">
              <a:avLst/>
            </a:prstGeom>
            <a:solidFill>
              <a:srgbClr val="1E3B65"/>
            </a:solidFill>
            <a:ln w="12700">
              <a:solidFill>
                <a:srgbClr val="1E3B64"/>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457" name="Rectangle 28"/>
            <p:cNvSpPr>
              <a:spLocks noChangeArrowheads="1"/>
            </p:cNvSpPr>
            <p:nvPr/>
          </p:nvSpPr>
          <p:spPr bwMode="auto">
            <a:xfrm>
              <a:off x="3944296" y="5122136"/>
              <a:ext cx="62864" cy="278539"/>
            </a:xfrm>
            <a:prstGeom prst="rect">
              <a:avLst/>
            </a:prstGeom>
            <a:solidFill>
              <a:srgbClr val="1E3B65"/>
            </a:solidFill>
            <a:ln w="12700">
              <a:solidFill>
                <a:srgbClr val="1E3B64"/>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458" name="Rectangle 28"/>
            <p:cNvSpPr>
              <a:spLocks noChangeArrowheads="1"/>
            </p:cNvSpPr>
            <p:nvPr/>
          </p:nvSpPr>
          <p:spPr bwMode="auto">
            <a:xfrm>
              <a:off x="4045896" y="5122136"/>
              <a:ext cx="62864" cy="278539"/>
            </a:xfrm>
            <a:prstGeom prst="rect">
              <a:avLst/>
            </a:prstGeom>
            <a:solidFill>
              <a:srgbClr val="1E3B65"/>
            </a:solidFill>
            <a:ln w="12700">
              <a:solidFill>
                <a:srgbClr val="1E3B64"/>
              </a:solidFill>
              <a:miter lim="800000"/>
              <a:headEnd/>
              <a:tailEnd/>
            </a:ln>
          </p:spPr>
          <p:txBody>
            <a:bodyPr wrap="none" anchor="ctr">
              <a:prstTxWarp prst="textNoShape">
                <a:avLst/>
              </a:prstTxWarp>
            </a:bodyPr>
            <a:lstStyle/>
            <a:p>
              <a:endParaRPr lang="en-US" sz="1200">
                <a:latin typeface="Arial Narrow"/>
                <a:ea typeface="Arial Narrow" pitchFamily="-111" charset="0"/>
                <a:cs typeface="Arial Narrow"/>
              </a:endParaRPr>
            </a:p>
          </p:txBody>
        </p:sp>
        <p:sp>
          <p:nvSpPr>
            <p:cNvPr id="459" name="Rectangle 22"/>
            <p:cNvSpPr>
              <a:spLocks noChangeArrowheads="1"/>
            </p:cNvSpPr>
            <p:nvPr/>
          </p:nvSpPr>
          <p:spPr bwMode="auto">
            <a:xfrm>
              <a:off x="3652288" y="5132122"/>
              <a:ext cx="342080" cy="268208"/>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en-US" sz="1200" b="1" dirty="0">
                  <a:solidFill>
                    <a:srgbClr val="081D58"/>
                  </a:solidFill>
                  <a:latin typeface="Arial Narrow"/>
                  <a:ea typeface="Arial Narrow" pitchFamily="-111" charset="0"/>
                  <a:cs typeface="Arial Narrow"/>
                </a:rPr>
                <a:t>or</a:t>
              </a:r>
            </a:p>
          </p:txBody>
        </p:sp>
      </p:grpSp>
      <p:sp>
        <p:nvSpPr>
          <p:cNvPr id="461" name="Rectangle 3"/>
          <p:cNvSpPr>
            <a:spLocks noChangeArrowheads="1"/>
          </p:cNvSpPr>
          <p:nvPr/>
        </p:nvSpPr>
        <p:spPr bwMode="auto">
          <a:xfrm>
            <a:off x="819407" y="5123788"/>
            <a:ext cx="527003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p>
            <a:pPr eaLnBrk="0" hangingPunct="0"/>
            <a:r>
              <a:rPr lang="en-US" sz="2800" b="1" dirty="0">
                <a:solidFill>
                  <a:srgbClr val="173156"/>
                </a:solidFill>
                <a:latin typeface="Arial Narrow" charset="0"/>
                <a:cs typeface="Arial Narrow" charset="0"/>
              </a:rPr>
              <a:t>Autosomal recessive PKD </a:t>
            </a:r>
            <a:r>
              <a:rPr lang="en-US" sz="2800" b="1" dirty="0">
                <a:solidFill>
                  <a:srgbClr val="594C46"/>
                </a:solidFill>
                <a:latin typeface="Arial Narrow" charset="0"/>
                <a:cs typeface="Arial Narrow" charset="0"/>
              </a:rPr>
              <a:t>(ARPKD)</a:t>
            </a:r>
          </a:p>
        </p:txBody>
      </p:sp>
      <p:pic>
        <p:nvPicPr>
          <p:cNvPr id="3" name="Picture 2">
            <a:extLst>
              <a:ext uri="{FF2B5EF4-FFF2-40B4-BE49-F238E27FC236}">
                <a16:creationId xmlns:a16="http://schemas.microsoft.com/office/drawing/2014/main" id="{E1AB5FC0-ADE4-4144-AD6E-90322062E98D}"/>
              </a:ext>
            </a:extLst>
          </p:cNvPr>
          <p:cNvPicPr>
            <a:picLocks noChangeAspect="1"/>
          </p:cNvPicPr>
          <p:nvPr/>
        </p:nvPicPr>
        <p:blipFill>
          <a:blip r:embed="rId3"/>
          <a:stretch>
            <a:fillRect/>
          </a:stretch>
        </p:blipFill>
        <p:spPr>
          <a:xfrm>
            <a:off x="3070725" y="3201100"/>
            <a:ext cx="2222201" cy="1349987"/>
          </a:xfrm>
          <a:prstGeom prst="rect">
            <a:avLst/>
          </a:prstGeom>
        </p:spPr>
      </p:pic>
      <p:sp>
        <p:nvSpPr>
          <p:cNvPr id="300" name="Rectangle 4">
            <a:extLst>
              <a:ext uri="{FF2B5EF4-FFF2-40B4-BE49-F238E27FC236}">
                <a16:creationId xmlns:a16="http://schemas.microsoft.com/office/drawing/2014/main" id="{378DFBF2-0BAF-3743-A157-26B2E72453B7}"/>
              </a:ext>
            </a:extLst>
          </p:cNvPr>
          <p:cNvSpPr>
            <a:spLocks noChangeArrowheads="1"/>
          </p:cNvSpPr>
          <p:nvPr/>
        </p:nvSpPr>
        <p:spPr bwMode="auto">
          <a:xfrm>
            <a:off x="838200" y="704740"/>
            <a:ext cx="9697720" cy="646331"/>
          </a:xfrm>
          <a:prstGeom prst="rect">
            <a:avLst/>
          </a:prstGeom>
          <a:noFill/>
          <a:ln w="12700">
            <a:noFill/>
            <a:miter lim="800000"/>
            <a:headEnd/>
            <a:tailEnd/>
          </a:ln>
        </p:spPr>
        <p:txBody>
          <a:bodyPr wrap="square">
            <a:prstTxWarp prst="textNoShape">
              <a:avLst/>
            </a:prstTxWarp>
            <a:spAutoFit/>
          </a:bodyPr>
          <a:lstStyle/>
          <a:p>
            <a:r>
              <a:rPr lang="en-US" sz="3600" b="1" dirty="0">
                <a:solidFill>
                  <a:srgbClr val="231E5A"/>
                </a:solidFill>
                <a:latin typeface="Arial Narrow" pitchFamily="-111" charset="0"/>
                <a:ea typeface="Arial Narrow" pitchFamily="-111" charset="0"/>
                <a:cs typeface="Arial Narrow" pitchFamily="-111" charset="0"/>
              </a:rPr>
              <a:t>Definitions</a:t>
            </a:r>
          </a:p>
        </p:txBody>
      </p:sp>
    </p:spTree>
    <p:extLst>
      <p:ext uri="{BB962C8B-B14F-4D97-AF65-F5344CB8AC3E}">
        <p14:creationId xmlns:p14="http://schemas.microsoft.com/office/powerpoint/2010/main" val="2049546620"/>
      </p:ext>
    </p:extLst>
  </p:cSld>
  <p:clrMapOvr>
    <a:masterClrMapping/>
  </p:clrMapOvr>
</p:sld>
</file>

<file path=ppt/theme/theme1.xml><?xml version="1.0" encoding="utf-8"?>
<a:theme xmlns:a="http://schemas.openxmlformats.org/drawingml/2006/main" name="PKD Foundation 2019">
  <a:themeElements>
    <a:clrScheme name="PKD Foundation">
      <a:dk1>
        <a:srgbClr val="25205D"/>
      </a:dk1>
      <a:lt1>
        <a:srgbClr val="FFFFFF"/>
      </a:lt1>
      <a:dk2>
        <a:srgbClr val="00778B"/>
      </a:dk2>
      <a:lt2>
        <a:srgbClr val="E7E6E6"/>
      </a:lt2>
      <a:accent1>
        <a:srgbClr val="6FBBC5"/>
      </a:accent1>
      <a:accent2>
        <a:srgbClr val="A3CF5E"/>
      </a:accent2>
      <a:accent3>
        <a:srgbClr val="D3E5AE"/>
      </a:accent3>
      <a:accent4>
        <a:srgbClr val="25205D"/>
      </a:accent4>
      <a:accent5>
        <a:srgbClr val="8E7FAB"/>
      </a:accent5>
      <a:accent6>
        <a:srgbClr val="00778B"/>
      </a:accent6>
      <a:hlink>
        <a:srgbClr val="6FBBC5"/>
      </a:hlink>
      <a:folHlink>
        <a:srgbClr val="8E7F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KDCON2022-slideshow-template-v2" id="{EE6A4FBF-0216-594F-BBE2-F7974D9E215C}" vid="{0F46776A-BD4B-F34B-9B3E-12F40B766F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927</TotalTime>
  <Words>2138</Words>
  <Application>Microsoft Macintosh PowerPoint</Application>
  <PresentationFormat>Widescreen</PresentationFormat>
  <Paragraphs>445</Paragraphs>
  <Slides>33</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Narrow</vt:lpstr>
      <vt:lpstr>Calibri</vt:lpstr>
      <vt:lpstr>Times</vt:lpstr>
      <vt:lpstr>Wingdings</vt:lpstr>
      <vt:lpstr>PKD Foundation 2019</vt:lpstr>
      <vt:lpstr>Your Child Has Been Diagnosed With PKD –  Now What?   Lisa M. Guay-Woodford, MD Children’s Hospital of Philadelphia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Glenn McMillan</dc:creator>
  <cp:lastModifiedBy>Guay-Woodford, Lisa M</cp:lastModifiedBy>
  <cp:revision>21</cp:revision>
  <dcterms:created xsi:type="dcterms:W3CDTF">2022-04-04T21:37:32Z</dcterms:created>
  <dcterms:modified xsi:type="dcterms:W3CDTF">2024-10-18T18:36:38Z</dcterms:modified>
</cp:coreProperties>
</file>